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5"/>
    <p:sldMasterId id="2147483668" r:id="rId6"/>
    <p:sldMasterId id="2147483672" r:id="rId7"/>
  </p:sldMasterIdLst>
  <p:notesMasterIdLst>
    <p:notesMasterId r:id="rId43"/>
  </p:notesMasterIdLst>
  <p:handoutMasterIdLst>
    <p:handoutMasterId r:id="rId44"/>
  </p:handoutMasterIdLst>
  <p:sldIdLst>
    <p:sldId id="457" r:id="rId8"/>
    <p:sldId id="460" r:id="rId9"/>
    <p:sldId id="459" r:id="rId10"/>
    <p:sldId id="458" r:id="rId11"/>
    <p:sldId id="462" r:id="rId12"/>
    <p:sldId id="464" r:id="rId13"/>
    <p:sldId id="463" r:id="rId14"/>
    <p:sldId id="467" r:id="rId15"/>
    <p:sldId id="470" r:id="rId16"/>
    <p:sldId id="471" r:id="rId17"/>
    <p:sldId id="465" r:id="rId18"/>
    <p:sldId id="472" r:id="rId19"/>
    <p:sldId id="473" r:id="rId20"/>
    <p:sldId id="466" r:id="rId21"/>
    <p:sldId id="474" r:id="rId22"/>
    <p:sldId id="476" r:id="rId23"/>
    <p:sldId id="475" r:id="rId24"/>
    <p:sldId id="352" r:id="rId25"/>
    <p:sldId id="477" r:id="rId26"/>
    <p:sldId id="478" r:id="rId27"/>
    <p:sldId id="307" r:id="rId28"/>
    <p:sldId id="299" r:id="rId29"/>
    <p:sldId id="456" r:id="rId30"/>
    <p:sldId id="479" r:id="rId31"/>
    <p:sldId id="300" r:id="rId32"/>
    <p:sldId id="301" r:id="rId33"/>
    <p:sldId id="480" r:id="rId34"/>
    <p:sldId id="484" r:id="rId35"/>
    <p:sldId id="488" r:id="rId36"/>
    <p:sldId id="489" r:id="rId37"/>
    <p:sldId id="487" r:id="rId38"/>
    <p:sldId id="492" r:id="rId39"/>
    <p:sldId id="486" r:id="rId40"/>
    <p:sldId id="485" r:id="rId41"/>
    <p:sldId id="491" r:id="rId4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Morton" initials="KM" lastIdx="12" clrIdx="0"/>
  <p:cmAuthor id="2" name="Brett" initials="BA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033" autoAdjust="0"/>
  </p:normalViewPr>
  <p:slideViewPr>
    <p:cSldViewPr snapToGrid="0">
      <p:cViewPr varScale="1">
        <p:scale>
          <a:sx n="82" d="100"/>
          <a:sy n="82" d="100"/>
        </p:scale>
        <p:origin x="739" y="48"/>
      </p:cViewPr>
      <p:guideLst>
        <p:guide orient="horz" pos="2160"/>
        <p:guide pos="2880"/>
      </p:guideLst>
    </p:cSldViewPr>
  </p:slideViewPr>
  <p:notesTextViewPr>
    <p:cViewPr>
      <p:scale>
        <a:sx n="3" d="2"/>
        <a:sy n="3" d="2"/>
      </p:scale>
      <p:origin x="0" y="0"/>
    </p:cViewPr>
  </p:notesTextViewPr>
  <p:sorterViewPr>
    <p:cViewPr>
      <p:scale>
        <a:sx n="140" d="100"/>
        <a:sy n="140" d="100"/>
      </p:scale>
      <p:origin x="0" y="-1235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sz="quarter" idx="1"/>
          </p:nvPr>
        </p:nvSpPr>
        <p:spPr>
          <a:xfrm>
            <a:off x="4008100" y="1"/>
            <a:ext cx="3067374" cy="470072"/>
          </a:xfrm>
          <a:prstGeom prst="rect">
            <a:avLst/>
          </a:prstGeom>
        </p:spPr>
        <p:txBody>
          <a:bodyPr vert="horz" lIns="92181" tIns="46090" rIns="92181" bIns="46090" rtlCol="0"/>
          <a:lstStyle>
            <a:lvl1pPr algn="r">
              <a:defRPr sz="1200"/>
            </a:lvl1pPr>
          </a:lstStyle>
          <a:p>
            <a:fld id="{5F3D2757-8D3A-4D35-8CD7-F7CE767B388B}" type="datetimeFigureOut">
              <a:rPr lang="en-US" smtClean="0"/>
              <a:t>4/17/2024</a:t>
            </a:fld>
            <a:endParaRPr lang="en-US"/>
          </a:p>
        </p:txBody>
      </p:sp>
      <p:sp>
        <p:nvSpPr>
          <p:cNvPr id="4" name="Footer Placeholder 3"/>
          <p:cNvSpPr>
            <a:spLocks noGrp="1"/>
          </p:cNvSpPr>
          <p:nvPr>
            <p:ph type="ftr" sz="quarter" idx="2"/>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p:cNvSpPr>
            <a:spLocks noGrp="1"/>
          </p:cNvSpPr>
          <p:nvPr>
            <p:ph type="sldNum" sz="quarter" idx="3"/>
          </p:nvPr>
        </p:nvSpPr>
        <p:spPr>
          <a:xfrm>
            <a:off x="4008100" y="8893003"/>
            <a:ext cx="3067374" cy="470072"/>
          </a:xfrm>
          <a:prstGeom prst="rect">
            <a:avLst/>
          </a:prstGeom>
        </p:spPr>
        <p:txBody>
          <a:bodyPr vert="horz" lIns="92181" tIns="46090" rIns="92181" bIns="46090" rtlCol="0" anchor="b"/>
          <a:lstStyle>
            <a:lvl1pPr algn="r">
              <a:defRPr sz="1200"/>
            </a:lvl1pPr>
          </a:lstStyle>
          <a:p>
            <a:fld id="{A6800421-DB41-417D-9B06-3DDEFF3524E3}" type="slidenum">
              <a:rPr lang="en-US" smtClean="0"/>
              <a:t>‹#›</a:t>
            </a:fld>
            <a:endParaRPr lang="en-US"/>
          </a:p>
        </p:txBody>
      </p:sp>
    </p:spTree>
    <p:extLst>
      <p:ext uri="{BB962C8B-B14F-4D97-AF65-F5344CB8AC3E}">
        <p14:creationId xmlns:p14="http://schemas.microsoft.com/office/powerpoint/2010/main" val="4172877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8CEC2997-B36A-4D99-826B-3FA0AF76E2D3}" type="datetimeFigureOut">
              <a:rPr lang="en-US" smtClean="0"/>
              <a:t>4/17/2024</a:t>
            </a:fld>
            <a:endParaRPr lang="en-US"/>
          </a:p>
        </p:txBody>
      </p:sp>
      <p:sp>
        <p:nvSpPr>
          <p:cNvPr id="4" name="Slide Image Placeholder 3"/>
          <p:cNvSpPr>
            <a:spLocks noGrp="1" noRot="1" noChangeAspect="1"/>
          </p:cNvSpPr>
          <p:nvPr>
            <p:ph type="sldImg" idx="2"/>
          </p:nvPr>
        </p:nvSpPr>
        <p:spPr>
          <a:xfrm>
            <a:off x="1431925" y="1169988"/>
            <a:ext cx="4213225" cy="3159125"/>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1200"/>
            </a:lvl1pPr>
          </a:lstStyle>
          <a:p>
            <a:fld id="{B66FBD5B-CDB8-4BAC-9E3B-A1306B6576EB}" type="slidenum">
              <a:rPr lang="en-US" smtClean="0"/>
              <a:t>‹#›</a:t>
            </a:fld>
            <a:endParaRPr lang="en-US"/>
          </a:p>
        </p:txBody>
      </p:sp>
    </p:spTree>
    <p:extLst>
      <p:ext uri="{BB962C8B-B14F-4D97-AF65-F5344CB8AC3E}">
        <p14:creationId xmlns:p14="http://schemas.microsoft.com/office/powerpoint/2010/main" val="376922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a:t>
            </a:fld>
            <a:endParaRPr lang="en-US"/>
          </a:p>
        </p:txBody>
      </p:sp>
    </p:spTree>
    <p:extLst>
      <p:ext uri="{BB962C8B-B14F-4D97-AF65-F5344CB8AC3E}">
        <p14:creationId xmlns:p14="http://schemas.microsoft.com/office/powerpoint/2010/main" val="661538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10</a:t>
            </a:fld>
            <a:endParaRPr lang="en-US"/>
          </a:p>
        </p:txBody>
      </p:sp>
    </p:spTree>
    <p:extLst>
      <p:ext uri="{BB962C8B-B14F-4D97-AF65-F5344CB8AC3E}">
        <p14:creationId xmlns:p14="http://schemas.microsoft.com/office/powerpoint/2010/main" val="1271359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11</a:t>
            </a:fld>
            <a:endParaRPr lang="en-US"/>
          </a:p>
        </p:txBody>
      </p:sp>
    </p:spTree>
    <p:extLst>
      <p:ext uri="{BB962C8B-B14F-4D97-AF65-F5344CB8AC3E}">
        <p14:creationId xmlns:p14="http://schemas.microsoft.com/office/powerpoint/2010/main" val="269731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12</a:t>
            </a:fld>
            <a:endParaRPr lang="en-US"/>
          </a:p>
        </p:txBody>
      </p:sp>
    </p:spTree>
    <p:extLst>
      <p:ext uri="{BB962C8B-B14F-4D97-AF65-F5344CB8AC3E}">
        <p14:creationId xmlns:p14="http://schemas.microsoft.com/office/powerpoint/2010/main" val="379566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13</a:t>
            </a:fld>
            <a:endParaRPr lang="en-US"/>
          </a:p>
        </p:txBody>
      </p:sp>
    </p:spTree>
    <p:extLst>
      <p:ext uri="{BB962C8B-B14F-4D97-AF65-F5344CB8AC3E}">
        <p14:creationId xmlns:p14="http://schemas.microsoft.com/office/powerpoint/2010/main" val="450570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14</a:t>
            </a:fld>
            <a:endParaRPr lang="en-US"/>
          </a:p>
        </p:txBody>
      </p:sp>
    </p:spTree>
    <p:extLst>
      <p:ext uri="{BB962C8B-B14F-4D97-AF65-F5344CB8AC3E}">
        <p14:creationId xmlns:p14="http://schemas.microsoft.com/office/powerpoint/2010/main" val="471427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15</a:t>
            </a:fld>
            <a:endParaRPr lang="en-US"/>
          </a:p>
        </p:txBody>
      </p:sp>
    </p:spTree>
    <p:extLst>
      <p:ext uri="{BB962C8B-B14F-4D97-AF65-F5344CB8AC3E}">
        <p14:creationId xmlns:p14="http://schemas.microsoft.com/office/powerpoint/2010/main" val="126744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16</a:t>
            </a:fld>
            <a:endParaRPr lang="en-US"/>
          </a:p>
        </p:txBody>
      </p:sp>
    </p:spTree>
    <p:extLst>
      <p:ext uri="{BB962C8B-B14F-4D97-AF65-F5344CB8AC3E}">
        <p14:creationId xmlns:p14="http://schemas.microsoft.com/office/powerpoint/2010/main" val="226995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17</a:t>
            </a:fld>
            <a:endParaRPr lang="en-US"/>
          </a:p>
        </p:txBody>
      </p:sp>
    </p:spTree>
    <p:extLst>
      <p:ext uri="{BB962C8B-B14F-4D97-AF65-F5344CB8AC3E}">
        <p14:creationId xmlns:p14="http://schemas.microsoft.com/office/powerpoint/2010/main" val="1587986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18</a:t>
            </a:fld>
            <a:endParaRPr lang="en-US"/>
          </a:p>
        </p:txBody>
      </p:sp>
    </p:spTree>
    <p:extLst>
      <p:ext uri="{BB962C8B-B14F-4D97-AF65-F5344CB8AC3E}">
        <p14:creationId xmlns:p14="http://schemas.microsoft.com/office/powerpoint/2010/main" val="234841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19</a:t>
            </a:fld>
            <a:endParaRPr lang="en-US"/>
          </a:p>
        </p:txBody>
      </p:sp>
    </p:spTree>
    <p:extLst>
      <p:ext uri="{BB962C8B-B14F-4D97-AF65-F5344CB8AC3E}">
        <p14:creationId xmlns:p14="http://schemas.microsoft.com/office/powerpoint/2010/main" val="1227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a:t>
            </a:fld>
            <a:endParaRPr lang="en-US"/>
          </a:p>
        </p:txBody>
      </p:sp>
    </p:spTree>
    <p:extLst>
      <p:ext uri="{BB962C8B-B14F-4D97-AF65-F5344CB8AC3E}">
        <p14:creationId xmlns:p14="http://schemas.microsoft.com/office/powerpoint/2010/main" val="2026316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20</a:t>
            </a:fld>
            <a:endParaRPr lang="en-US"/>
          </a:p>
        </p:txBody>
      </p:sp>
    </p:spTree>
    <p:extLst>
      <p:ext uri="{BB962C8B-B14F-4D97-AF65-F5344CB8AC3E}">
        <p14:creationId xmlns:p14="http://schemas.microsoft.com/office/powerpoint/2010/main" val="2039407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21</a:t>
            </a:fld>
            <a:endParaRPr lang="en-US"/>
          </a:p>
        </p:txBody>
      </p:sp>
    </p:spTree>
    <p:extLst>
      <p:ext uri="{BB962C8B-B14F-4D97-AF65-F5344CB8AC3E}">
        <p14:creationId xmlns:p14="http://schemas.microsoft.com/office/powerpoint/2010/main" val="3064386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22</a:t>
            </a:fld>
            <a:endParaRPr lang="en-US"/>
          </a:p>
        </p:txBody>
      </p:sp>
    </p:spTree>
    <p:extLst>
      <p:ext uri="{BB962C8B-B14F-4D97-AF65-F5344CB8AC3E}">
        <p14:creationId xmlns:p14="http://schemas.microsoft.com/office/powerpoint/2010/main" val="4202634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FBD5B-CDB8-4BAC-9E3B-A1306B6576EB}" type="slidenum">
              <a:rPr lang="en-US" smtClean="0"/>
              <a:t>23</a:t>
            </a:fld>
            <a:endParaRPr lang="en-US" dirty="0"/>
          </a:p>
        </p:txBody>
      </p:sp>
    </p:spTree>
    <p:extLst>
      <p:ext uri="{BB962C8B-B14F-4D97-AF65-F5344CB8AC3E}">
        <p14:creationId xmlns:p14="http://schemas.microsoft.com/office/powerpoint/2010/main" val="289638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24</a:t>
            </a:fld>
            <a:endParaRPr lang="en-US"/>
          </a:p>
        </p:txBody>
      </p:sp>
    </p:spTree>
    <p:extLst>
      <p:ext uri="{BB962C8B-B14F-4D97-AF65-F5344CB8AC3E}">
        <p14:creationId xmlns:p14="http://schemas.microsoft.com/office/powerpoint/2010/main" val="4202634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45DB6-026D-4FAF-8942-6F0BBD3CDFF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552118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45DB6-026D-4FAF-8942-6F0BBD3CDFF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52118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27</a:t>
            </a:fld>
            <a:endParaRPr lang="en-US"/>
          </a:p>
        </p:txBody>
      </p:sp>
    </p:spTree>
    <p:extLst>
      <p:ext uri="{BB962C8B-B14F-4D97-AF65-F5344CB8AC3E}">
        <p14:creationId xmlns:p14="http://schemas.microsoft.com/office/powerpoint/2010/main" val="3450574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28</a:t>
            </a:fld>
            <a:endParaRPr lang="en-US"/>
          </a:p>
        </p:txBody>
      </p:sp>
    </p:spTree>
    <p:extLst>
      <p:ext uri="{BB962C8B-B14F-4D97-AF65-F5344CB8AC3E}">
        <p14:creationId xmlns:p14="http://schemas.microsoft.com/office/powerpoint/2010/main" val="124593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29</a:t>
            </a:fld>
            <a:endParaRPr lang="en-US"/>
          </a:p>
        </p:txBody>
      </p:sp>
    </p:spTree>
    <p:extLst>
      <p:ext uri="{BB962C8B-B14F-4D97-AF65-F5344CB8AC3E}">
        <p14:creationId xmlns:p14="http://schemas.microsoft.com/office/powerpoint/2010/main" val="254771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a:t>
            </a:fld>
            <a:endParaRPr lang="en-US"/>
          </a:p>
        </p:txBody>
      </p:sp>
    </p:spTree>
    <p:extLst>
      <p:ext uri="{BB962C8B-B14F-4D97-AF65-F5344CB8AC3E}">
        <p14:creationId xmlns:p14="http://schemas.microsoft.com/office/powerpoint/2010/main" val="3174505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30</a:t>
            </a:fld>
            <a:endParaRPr lang="en-US"/>
          </a:p>
        </p:txBody>
      </p:sp>
    </p:spTree>
    <p:extLst>
      <p:ext uri="{BB962C8B-B14F-4D97-AF65-F5344CB8AC3E}">
        <p14:creationId xmlns:p14="http://schemas.microsoft.com/office/powerpoint/2010/main" val="285192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31</a:t>
            </a:fld>
            <a:endParaRPr lang="en-US"/>
          </a:p>
        </p:txBody>
      </p:sp>
    </p:spTree>
    <p:extLst>
      <p:ext uri="{BB962C8B-B14F-4D97-AF65-F5344CB8AC3E}">
        <p14:creationId xmlns:p14="http://schemas.microsoft.com/office/powerpoint/2010/main" val="242753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32</a:t>
            </a:fld>
            <a:endParaRPr lang="en-US"/>
          </a:p>
        </p:txBody>
      </p:sp>
    </p:spTree>
    <p:extLst>
      <p:ext uri="{BB962C8B-B14F-4D97-AF65-F5344CB8AC3E}">
        <p14:creationId xmlns:p14="http://schemas.microsoft.com/office/powerpoint/2010/main" val="2687832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33</a:t>
            </a:fld>
            <a:endParaRPr lang="en-US"/>
          </a:p>
        </p:txBody>
      </p:sp>
    </p:spTree>
    <p:extLst>
      <p:ext uri="{BB962C8B-B14F-4D97-AF65-F5344CB8AC3E}">
        <p14:creationId xmlns:p14="http://schemas.microsoft.com/office/powerpoint/2010/main" val="1095525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34</a:t>
            </a:fld>
            <a:endParaRPr lang="en-US"/>
          </a:p>
        </p:txBody>
      </p:sp>
    </p:spTree>
    <p:extLst>
      <p:ext uri="{BB962C8B-B14F-4D97-AF65-F5344CB8AC3E}">
        <p14:creationId xmlns:p14="http://schemas.microsoft.com/office/powerpoint/2010/main" val="911631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35</a:t>
            </a:fld>
            <a:endParaRPr lang="en-US"/>
          </a:p>
        </p:txBody>
      </p:sp>
    </p:spTree>
    <p:extLst>
      <p:ext uri="{BB962C8B-B14F-4D97-AF65-F5344CB8AC3E}">
        <p14:creationId xmlns:p14="http://schemas.microsoft.com/office/powerpoint/2010/main" val="104797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4</a:t>
            </a:fld>
            <a:endParaRPr lang="en-US"/>
          </a:p>
        </p:txBody>
      </p:sp>
    </p:spTree>
    <p:extLst>
      <p:ext uri="{BB962C8B-B14F-4D97-AF65-F5344CB8AC3E}">
        <p14:creationId xmlns:p14="http://schemas.microsoft.com/office/powerpoint/2010/main" val="350396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5</a:t>
            </a:fld>
            <a:endParaRPr lang="en-US"/>
          </a:p>
        </p:txBody>
      </p:sp>
    </p:spTree>
    <p:extLst>
      <p:ext uri="{BB962C8B-B14F-4D97-AF65-F5344CB8AC3E}">
        <p14:creationId xmlns:p14="http://schemas.microsoft.com/office/powerpoint/2010/main" val="17956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6</a:t>
            </a:fld>
            <a:endParaRPr lang="en-US"/>
          </a:p>
        </p:txBody>
      </p:sp>
    </p:spTree>
    <p:extLst>
      <p:ext uri="{BB962C8B-B14F-4D97-AF65-F5344CB8AC3E}">
        <p14:creationId xmlns:p14="http://schemas.microsoft.com/office/powerpoint/2010/main" val="70736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7</a:t>
            </a:fld>
            <a:endParaRPr lang="en-US"/>
          </a:p>
        </p:txBody>
      </p:sp>
    </p:spTree>
    <p:extLst>
      <p:ext uri="{BB962C8B-B14F-4D97-AF65-F5344CB8AC3E}">
        <p14:creationId xmlns:p14="http://schemas.microsoft.com/office/powerpoint/2010/main" val="313945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8</a:t>
            </a:fld>
            <a:endParaRPr lang="en-US"/>
          </a:p>
        </p:txBody>
      </p:sp>
    </p:spTree>
    <p:extLst>
      <p:ext uri="{BB962C8B-B14F-4D97-AF65-F5344CB8AC3E}">
        <p14:creationId xmlns:p14="http://schemas.microsoft.com/office/powerpoint/2010/main" val="63081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FBD5B-CDB8-4BAC-9E3B-A1306B6576EB}" type="slidenum">
              <a:rPr lang="en-US" smtClean="0"/>
              <a:t>9</a:t>
            </a:fld>
            <a:endParaRPr lang="en-US"/>
          </a:p>
        </p:txBody>
      </p:sp>
    </p:spTree>
    <p:extLst>
      <p:ext uri="{BB962C8B-B14F-4D97-AF65-F5344CB8AC3E}">
        <p14:creationId xmlns:p14="http://schemas.microsoft.com/office/powerpoint/2010/main" val="427619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8650" y="1616623"/>
            <a:ext cx="6078336" cy="14614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p:cNvSpPr>
            <a:spLocks noGrp="1"/>
          </p:cNvSpPr>
          <p:nvPr>
            <p:ph type="body" sz="quarter" idx="10"/>
          </p:nvPr>
        </p:nvSpPr>
        <p:spPr>
          <a:xfrm>
            <a:off x="628650" y="3078165"/>
            <a:ext cx="6078538" cy="16986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535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31321" y="1191987"/>
            <a:ext cx="8195924" cy="454750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1050575" y="-110904"/>
            <a:ext cx="7584620" cy="1118507"/>
          </a:xfrm>
          <a:prstGeom prst="rect">
            <a:avLst/>
          </a:prstGeom>
        </p:spPr>
        <p:txBody>
          <a:bodyPr vert="horz" lIns="91440" tIns="45720" rIns="91440" bIns="45720" rtlCol="0" anchor="ctr">
            <a:normAutofit/>
          </a:bodyPr>
          <a:lstStyle>
            <a:lvl1pPr algn="ct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9295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8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86750" y="6465888"/>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0" fontAlgn="base" hangingPunct="0">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1257300" y="0"/>
            <a:ext cx="7886700" cy="710293"/>
          </a:xfrm>
          <a:prstGeom prst="rect">
            <a:avLst/>
          </a:prstGeom>
        </p:spPr>
        <p:txBody>
          <a:bodyPr anchor="ctr"/>
          <a:lstStyle>
            <a:lvl1pPr algn="ctr">
              <a:defRPr sz="32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428750" y="2777445"/>
            <a:ext cx="6858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89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ctrTitle"/>
          </p:nvPr>
        </p:nvSpPr>
        <p:spPr>
          <a:xfrm>
            <a:off x="1257300" y="0"/>
            <a:ext cx="7886700" cy="710293"/>
          </a:xfrm>
          <a:prstGeom prst="rect">
            <a:avLst/>
          </a:prstGeom>
        </p:spPr>
        <p:txBody>
          <a:bodyPr anchor="ctr"/>
          <a:lstStyle>
            <a:lvl1pPr algn="ctr">
              <a:defRPr sz="32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94304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86750" y="6465888"/>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cs typeface="Arial" panose="020B0604020202020204" pitchFamily="34" charset="0"/>
              </a:defRPr>
            </a:lvl1pPr>
            <a:lvl2pPr marL="742950" indent="-285750">
              <a:defRPr sz="3200">
                <a:solidFill>
                  <a:schemeClr val="tx1"/>
                </a:solidFill>
                <a:latin typeface="Times New Roman" panose="02020603050405020304" pitchFamily="18" charset="0"/>
                <a:cs typeface="Arial" panose="020B0604020202020204" pitchFamily="34" charset="0"/>
              </a:defRPr>
            </a:lvl2pPr>
            <a:lvl3pPr marL="1143000" indent="-228600">
              <a:defRPr sz="3200">
                <a:solidFill>
                  <a:schemeClr val="tx1"/>
                </a:solidFill>
                <a:latin typeface="Times New Roman" panose="02020603050405020304" pitchFamily="18" charset="0"/>
                <a:cs typeface="Arial" panose="020B0604020202020204" pitchFamily="34" charset="0"/>
              </a:defRPr>
            </a:lvl3pPr>
            <a:lvl4pPr marL="1600200" indent="-228600">
              <a:defRPr sz="3200">
                <a:solidFill>
                  <a:schemeClr val="tx1"/>
                </a:solidFill>
                <a:latin typeface="Times New Roman" panose="02020603050405020304" pitchFamily="18" charset="0"/>
                <a:cs typeface="Arial" panose="020B0604020202020204" pitchFamily="34" charset="0"/>
              </a:defRPr>
            </a:lvl4pPr>
            <a:lvl5pPr marL="2057400" indent="-22860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1257300" y="0"/>
            <a:ext cx="7886700" cy="710293"/>
          </a:xfrm>
          <a:prstGeom prst="rect">
            <a:avLst/>
          </a:prstGeom>
        </p:spPr>
        <p:txBody>
          <a:bodyPr anchor="ctr"/>
          <a:lstStyle>
            <a:lvl1pPr algn="ctr">
              <a:defRPr sz="3200" b="0">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428750" y="2777445"/>
            <a:ext cx="6858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27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ctrTitle"/>
          </p:nvPr>
        </p:nvSpPr>
        <p:spPr>
          <a:xfrm>
            <a:off x="1257300" y="0"/>
            <a:ext cx="7886700" cy="710293"/>
          </a:xfrm>
          <a:prstGeom prst="rect">
            <a:avLst/>
          </a:prstGeom>
        </p:spPr>
        <p:txBody>
          <a:bodyPr anchor="ctr"/>
          <a:lstStyle>
            <a:lvl1pPr algn="ctr">
              <a:defRPr sz="4000" b="1">
                <a:ln>
                  <a:solidFill>
                    <a:srgbClr val="000052"/>
                  </a:solid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66988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 y="6400802"/>
            <a:ext cx="9144000" cy="4603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 y="0"/>
            <a:ext cx="9144001" cy="7611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p:cNvSpPr>
          <p:nvPr/>
        </p:nvSpPr>
        <p:spPr>
          <a:xfrm>
            <a:off x="2" y="0"/>
            <a:ext cx="9144001" cy="731520"/>
          </a:xfrm>
          <a:prstGeom prst="rect">
            <a:avLst/>
          </a:prstGeom>
          <a:blipFill dpi="0" rotWithShape="1">
            <a:blip r:embed="rId5">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 y="6363153"/>
            <a:ext cx="9144001" cy="457202"/>
          </a:xfrm>
          <a:prstGeom prst="rect">
            <a:avLst/>
          </a:prstGeom>
          <a:blipFill dpi="0" rotWithShape="0">
            <a:blip r:embed="rId5">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itle Placeholder 1"/>
          <p:cNvSpPr txBox="1">
            <a:spLocks/>
          </p:cNvSpPr>
          <p:nvPr/>
        </p:nvSpPr>
        <p:spPr>
          <a:xfrm>
            <a:off x="-2" y="6400798"/>
            <a:ext cx="9144003" cy="4572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a:lnSpc>
                <a:spcPct val="120000"/>
              </a:lnSpc>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3" y="758062"/>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1" y="6400798"/>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7" name="Picture 16" descr="AAMVA_White_logo.png"/>
          <p:cNvPicPr>
            <a:picLocks noChangeAspect="1"/>
          </p:cNvPicPr>
          <p:nvPr/>
        </p:nvPicPr>
        <p:blipFill>
          <a:blip r:embed="rId6" cstate="print"/>
          <a:stretch>
            <a:fillRect/>
          </a:stretch>
        </p:blipFill>
        <p:spPr>
          <a:xfrm>
            <a:off x="253092" y="80030"/>
            <a:ext cx="895036" cy="614414"/>
          </a:xfrm>
          <a:prstGeom prst="rect">
            <a:avLst/>
          </a:prstGeom>
        </p:spPr>
      </p:pic>
    </p:spTree>
    <p:extLst>
      <p:ext uri="{BB962C8B-B14F-4D97-AF65-F5344CB8AC3E}">
        <p14:creationId xmlns:p14="http://schemas.microsoft.com/office/powerpoint/2010/main" val="1826200271"/>
      </p:ext>
    </p:extLst>
  </p:cSld>
  <p:clrMap bg1="lt1" tx1="dk1" bg2="lt2" tx2="dk2" accent1="accent1" accent2="accent2" accent3="accent3" accent4="accent4" accent5="accent5" accent6="accent6" hlink="hlink" folHlink="folHlink"/>
  <p:sldLayoutIdLst>
    <p:sldLayoutId id="2147483665" r:id="rId1"/>
    <p:sldLayoutId id="2147483675" r:id="rId2"/>
    <p:sldLayoutId id="214748367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400800"/>
            <a:ext cx="9144000" cy="4603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2" name="Rectangle 1"/>
          <p:cNvSpPr/>
          <p:nvPr/>
        </p:nvSpPr>
        <p:spPr>
          <a:xfrm>
            <a:off x="0" y="0"/>
            <a:ext cx="9144000" cy="7604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028" name="Text Placeholder 2"/>
          <p:cNvSpPr>
            <a:spLocks noGrp="1"/>
          </p:cNvSpPr>
          <p:nvPr>
            <p:ph type="body" idx="1"/>
          </p:nvPr>
        </p:nvSpPr>
        <p:spPr bwMode="auto">
          <a:xfrm>
            <a:off x="619125" y="12065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a:spLocks/>
          </p:cNvSpPr>
          <p:nvPr/>
        </p:nvSpPr>
        <p:spPr>
          <a:xfrm>
            <a:off x="-4" y="0"/>
            <a:ext cx="9144001" cy="731520"/>
          </a:xfrm>
          <a:prstGeom prst="rect">
            <a:avLst/>
          </a:prstGeom>
          <a:blipFill dpi="0" rotWithShape="1">
            <a:blip r:embed="rId4">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9" name="Rectangle 8"/>
          <p:cNvSpPr/>
          <p:nvPr/>
        </p:nvSpPr>
        <p:spPr>
          <a:xfrm>
            <a:off x="0" y="6362700"/>
            <a:ext cx="9144000" cy="457200"/>
          </a:xfrm>
          <a:prstGeom prst="rect">
            <a:avLst/>
          </a:prstGeom>
          <a:blipFill dpi="0" rotWithShape="0">
            <a:blip r:embed="rId4">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9" name="Title Placeholder 1"/>
          <p:cNvSpPr txBox="1">
            <a:spLocks/>
          </p:cNvSpPr>
          <p:nvPr/>
        </p:nvSpPr>
        <p:spPr>
          <a:xfrm>
            <a:off x="-3" y="6400798"/>
            <a:ext cx="9144003" cy="457202"/>
          </a:xfrm>
          <a:prstGeom prst="rect">
            <a:avLst/>
          </a:prstGeom>
        </p:spPr>
        <p:txBody>
          <a:bodyPr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fontAlgn="base">
              <a:lnSpc>
                <a:spcPct val="120000"/>
              </a:lnSpc>
              <a:spcAft>
                <a:spcPct val="0"/>
              </a:spcAft>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0" y="758825"/>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0" y="6400800"/>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036" name="Picture 16" descr="AAMVA_White_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79375"/>
            <a:ext cx="895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516004"/>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400800"/>
            <a:ext cx="9144000" cy="4603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2" name="Rectangle 1"/>
          <p:cNvSpPr/>
          <p:nvPr/>
        </p:nvSpPr>
        <p:spPr>
          <a:xfrm>
            <a:off x="0" y="0"/>
            <a:ext cx="9144000" cy="7604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028" name="Text Placeholder 2"/>
          <p:cNvSpPr>
            <a:spLocks noGrp="1" noChangeArrowheads="1"/>
          </p:cNvSpPr>
          <p:nvPr>
            <p:ph type="body" idx="1"/>
          </p:nvPr>
        </p:nvSpPr>
        <p:spPr bwMode="auto">
          <a:xfrm>
            <a:off x="628650" y="141605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a:spLocks/>
          </p:cNvSpPr>
          <p:nvPr/>
        </p:nvSpPr>
        <p:spPr>
          <a:xfrm>
            <a:off x="-4" y="0"/>
            <a:ext cx="9144001" cy="731520"/>
          </a:xfrm>
          <a:prstGeom prst="rect">
            <a:avLst/>
          </a:prstGeom>
          <a:blipFill dpi="0" rotWithShape="1">
            <a:blip r:embed="rId4">
              <a:alphaModFix amt="15000"/>
            </a:blip>
            <a:srcRect/>
            <a:stretch>
              <a:fillRect b="-55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9" name="Rectangle 8"/>
          <p:cNvSpPr/>
          <p:nvPr/>
        </p:nvSpPr>
        <p:spPr>
          <a:xfrm>
            <a:off x="0" y="6362700"/>
            <a:ext cx="9144000" cy="457200"/>
          </a:xfrm>
          <a:prstGeom prst="rect">
            <a:avLst/>
          </a:prstGeom>
          <a:blipFill dpi="0" rotWithShape="0">
            <a:blip r:embed="rId4">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a:solidFill>
                <a:prstClr val="white"/>
              </a:solidFill>
            </a:endParaRPr>
          </a:p>
        </p:txBody>
      </p:sp>
      <p:sp>
        <p:nvSpPr>
          <p:cNvPr id="19" name="Title Placeholder 1"/>
          <p:cNvSpPr txBox="1">
            <a:spLocks/>
          </p:cNvSpPr>
          <p:nvPr/>
        </p:nvSpPr>
        <p:spPr>
          <a:xfrm>
            <a:off x="-3" y="6400798"/>
            <a:ext cx="9144003" cy="457202"/>
          </a:xfrm>
          <a:prstGeom prst="rect">
            <a:avLst/>
          </a:prstGeom>
        </p:spPr>
        <p:txBody>
          <a:bodyPr anchor="ctr">
            <a:normAutofit/>
          </a:bodyPr>
          <a:lstStyle>
            <a:lvl1pPr algn="ctr" defTabSz="914400" rtl="0" eaLnBrk="1" latinLnBrk="0" hangingPunct="1">
              <a:spcBef>
                <a:spcPct val="0"/>
              </a:spcBef>
              <a:buNone/>
              <a:defRPr sz="4000" b="1" kern="1200" baseline="0">
                <a:ln w="12700">
                  <a:solidFill>
                    <a:srgbClr val="000052"/>
                  </a:solidFill>
                </a:ln>
                <a:solidFill>
                  <a:schemeClr val="bg1"/>
                </a:solidFill>
                <a:latin typeface="Impact" panose="020B0806030902050204" pitchFamily="34" charset="0"/>
                <a:ea typeface="Tahoma" pitchFamily="34" charset="0"/>
                <a:cs typeface="Tahoma" pitchFamily="34" charset="0"/>
              </a:defRPr>
            </a:lvl1pPr>
          </a:lstStyle>
          <a:p>
            <a:pPr fontAlgn="base">
              <a:lnSpc>
                <a:spcPct val="120000"/>
              </a:lnSpc>
              <a:spcAft>
                <a:spcPct val="0"/>
              </a:spcAft>
              <a:defRPr/>
            </a:pPr>
            <a:r>
              <a:rPr lang="en-US" sz="1800" dirty="0">
                <a:ln w="3175">
                  <a:solidFill>
                    <a:srgbClr val="000052"/>
                  </a:solidFill>
                </a:ln>
                <a:solidFill>
                  <a:prstClr val="white"/>
                </a:solidFill>
                <a:latin typeface="Tahoma" panose="020B0604030504040204" pitchFamily="34" charset="0"/>
              </a:rPr>
              <a:t>Safe Drivers ∙ Safe Vehicles ∙  Secure Identities  ∙ Saving Lives</a:t>
            </a:r>
          </a:p>
        </p:txBody>
      </p:sp>
      <p:cxnSp>
        <p:nvCxnSpPr>
          <p:cNvPr id="21" name="Straight Connector 20"/>
          <p:cNvCxnSpPr/>
          <p:nvPr/>
        </p:nvCxnSpPr>
        <p:spPr>
          <a:xfrm>
            <a:off x="0" y="758825"/>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cxnSp>
        <p:nvCxnSpPr>
          <p:cNvPr id="18" name="Straight Connector 17"/>
          <p:cNvCxnSpPr/>
          <p:nvPr/>
        </p:nvCxnSpPr>
        <p:spPr>
          <a:xfrm>
            <a:off x="0" y="6400800"/>
            <a:ext cx="9144000" cy="0"/>
          </a:xfrm>
          <a:prstGeom prst="line">
            <a:avLst/>
          </a:prstGeom>
          <a:noFill/>
          <a:ln w="38100" cap="flat" cmpd="sng" algn="ctr">
            <a:solidFill>
              <a:srgbClr val="FF0000"/>
            </a:solidFill>
            <a:prstDash val="solid"/>
          </a:ln>
          <a:effectLst>
            <a:outerShdw blurRad="40000" dist="23000" dir="16800000" rotWithShape="0">
              <a:srgbClr val="000000">
                <a:alpha val="35000"/>
              </a:srgbClr>
            </a:outerShdw>
          </a:effectLst>
        </p:spPr>
      </p:cxnSp>
      <p:pic>
        <p:nvPicPr>
          <p:cNvPr id="1036" name="Picture 16" descr="AAMVA_White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79375"/>
            <a:ext cx="895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208007"/>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mailto:Don.Britain@ks.gov" TargetMode="External"/><Relationship Id="rId4" Type="http://schemas.openxmlformats.org/officeDocument/2006/relationships/hyperlink" Target="mailto:Brian.Brunt@k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tmp"/></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
        <p:nvSpPr>
          <p:cNvPr id="14" name="Title 1">
            <a:extLst>
              <a:ext uri="{FF2B5EF4-FFF2-40B4-BE49-F238E27FC236}">
                <a16:creationId xmlns:a16="http://schemas.microsoft.com/office/drawing/2014/main" id="{37F8A735-AD9C-D966-17AE-3D159C8B860D}"/>
              </a:ext>
            </a:extLst>
          </p:cNvPr>
          <p:cNvSpPr>
            <a:spLocks noGrp="1"/>
          </p:cNvSpPr>
          <p:nvPr>
            <p:ph type="title"/>
          </p:nvPr>
        </p:nvSpPr>
        <p:spPr>
          <a:xfrm>
            <a:off x="1730188" y="1317831"/>
            <a:ext cx="5970494" cy="1667434"/>
          </a:xfrm>
        </p:spPr>
        <p:txBody>
          <a:bodyPr>
            <a:normAutofit fontScale="90000"/>
          </a:bodyPr>
          <a:lstStyle/>
          <a:p>
            <a:pPr algn="ctr"/>
            <a:r>
              <a:rPr lang="en-US" sz="4900" b="1" dirty="0">
                <a:effectLst>
                  <a:outerShdw blurRad="38100" dist="38100" dir="2700000" algn="tl">
                    <a:srgbClr val="000000">
                      <a:alpha val="43137"/>
                    </a:srgbClr>
                  </a:outerShdw>
                </a:effectLst>
              </a:rPr>
              <a:t>CDL Test System Modernization Project</a:t>
            </a:r>
            <a:br>
              <a:rPr lang="en-US" b="1" dirty="0"/>
            </a:br>
            <a:endParaRPr lang="en-US" b="1" dirty="0"/>
          </a:p>
        </p:txBody>
      </p:sp>
      <p:sp>
        <p:nvSpPr>
          <p:cNvPr id="15" name="Rectangle 14">
            <a:extLst>
              <a:ext uri="{FF2B5EF4-FFF2-40B4-BE49-F238E27FC236}">
                <a16:creationId xmlns:a16="http://schemas.microsoft.com/office/drawing/2014/main" id="{2BE0D019-1AC5-0265-65EB-B5B83052CDE9}"/>
              </a:ext>
            </a:extLst>
          </p:cNvPr>
          <p:cNvSpPr/>
          <p:nvPr/>
        </p:nvSpPr>
        <p:spPr>
          <a:xfrm>
            <a:off x="1506071" y="2985265"/>
            <a:ext cx="6418729" cy="1384995"/>
          </a:xfrm>
          <a:prstGeom prst="rect">
            <a:avLst/>
          </a:prstGeom>
        </p:spPr>
        <p:txBody>
          <a:bodyPr wrap="square">
            <a:spAutoFit/>
          </a:bodyPr>
          <a:lstStyle/>
          <a:p>
            <a:pPr algn="ctr"/>
            <a:r>
              <a:rPr lang="en-US" sz="2800" dirty="0"/>
              <a:t>Presented By: </a:t>
            </a:r>
            <a:br>
              <a:rPr lang="en-US" sz="2800" dirty="0"/>
            </a:br>
            <a:r>
              <a:rPr lang="en-US" sz="2800" i="1" dirty="0"/>
              <a:t>Brian Brunt</a:t>
            </a:r>
          </a:p>
          <a:p>
            <a:pPr algn="ctr"/>
            <a:r>
              <a:rPr lang="en-US" sz="2800" i="1" dirty="0"/>
              <a:t>Kansas State CDL Coordinator</a:t>
            </a:r>
            <a:endParaRPr lang="en-US" sz="2800" dirty="0"/>
          </a:p>
        </p:txBody>
      </p:sp>
    </p:spTree>
    <p:extLst>
      <p:ext uri="{BB962C8B-B14F-4D97-AF65-F5344CB8AC3E}">
        <p14:creationId xmlns:p14="http://schemas.microsoft.com/office/powerpoint/2010/main" val="29051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A Truck/Tractor &amp; Trailer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4" name="Picture 3">
            <a:extLst>
              <a:ext uri="{FF2B5EF4-FFF2-40B4-BE49-F238E27FC236}">
                <a16:creationId xmlns:a16="http://schemas.microsoft.com/office/drawing/2014/main" id="{A6572F9A-7BC2-6D27-D196-8137074E86C8}"/>
              </a:ext>
            </a:extLst>
          </p:cNvPr>
          <p:cNvPicPr>
            <a:picLocks noChangeAspect="1"/>
          </p:cNvPicPr>
          <p:nvPr/>
        </p:nvPicPr>
        <p:blipFill>
          <a:blip r:embed="rId4"/>
          <a:stretch>
            <a:fillRect/>
          </a:stretch>
        </p:blipFill>
        <p:spPr>
          <a:xfrm>
            <a:off x="101142" y="979713"/>
            <a:ext cx="9042858" cy="5309120"/>
          </a:xfrm>
          <a:prstGeom prst="rect">
            <a:avLst/>
          </a:prstGeom>
        </p:spPr>
      </p:pic>
    </p:spTree>
    <p:extLst>
      <p:ext uri="{BB962C8B-B14F-4D97-AF65-F5344CB8AC3E}">
        <p14:creationId xmlns:p14="http://schemas.microsoft.com/office/powerpoint/2010/main" val="193661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Straight Truck/Vehicle Checklist </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5" name="Picture 4">
            <a:extLst>
              <a:ext uri="{FF2B5EF4-FFF2-40B4-BE49-F238E27FC236}">
                <a16:creationId xmlns:a16="http://schemas.microsoft.com/office/drawing/2014/main" id="{60B2F3D8-6503-4BEB-E925-9BF960F73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16492"/>
            <a:ext cx="5113176" cy="410547"/>
          </a:xfrm>
          <a:prstGeom prst="rect">
            <a:avLst/>
          </a:prstGeom>
        </p:spPr>
      </p:pic>
      <p:pic>
        <p:nvPicPr>
          <p:cNvPr id="2" name="Content Placeholder 2">
            <a:extLst>
              <a:ext uri="{FF2B5EF4-FFF2-40B4-BE49-F238E27FC236}">
                <a16:creationId xmlns:a16="http://schemas.microsoft.com/office/drawing/2014/main" id="{B6DF6CF0-0F3D-0E35-B873-0C6D34089C3C}"/>
              </a:ext>
            </a:extLst>
          </p:cNvPr>
          <p:cNvPicPr>
            <a:picLocks noChangeAspect="1"/>
          </p:cNvPicPr>
          <p:nvPr/>
        </p:nvPicPr>
        <p:blipFill>
          <a:blip r:embed="rId5"/>
          <a:stretch>
            <a:fillRect/>
          </a:stretch>
        </p:blipFill>
        <p:spPr>
          <a:xfrm>
            <a:off x="34939" y="941507"/>
            <a:ext cx="2988179" cy="4929215"/>
          </a:xfrm>
          <a:prstGeom prst="rect">
            <a:avLst/>
          </a:prstGeom>
        </p:spPr>
      </p:pic>
      <p:pic>
        <p:nvPicPr>
          <p:cNvPr id="6" name="Picture 5">
            <a:extLst>
              <a:ext uri="{FF2B5EF4-FFF2-40B4-BE49-F238E27FC236}">
                <a16:creationId xmlns:a16="http://schemas.microsoft.com/office/drawing/2014/main" id="{D4EB5F46-9A08-AC37-E587-58D429C24757}"/>
              </a:ext>
            </a:extLst>
          </p:cNvPr>
          <p:cNvPicPr>
            <a:picLocks noChangeAspect="1"/>
          </p:cNvPicPr>
          <p:nvPr/>
        </p:nvPicPr>
        <p:blipFill>
          <a:blip r:embed="rId6"/>
          <a:stretch>
            <a:fillRect/>
          </a:stretch>
        </p:blipFill>
        <p:spPr>
          <a:xfrm>
            <a:off x="3032449" y="941507"/>
            <a:ext cx="2397967" cy="4974985"/>
          </a:xfrm>
          <a:prstGeom prst="rect">
            <a:avLst/>
          </a:prstGeom>
        </p:spPr>
      </p:pic>
      <p:pic>
        <p:nvPicPr>
          <p:cNvPr id="7" name="Content Placeholder 11">
            <a:extLst>
              <a:ext uri="{FF2B5EF4-FFF2-40B4-BE49-F238E27FC236}">
                <a16:creationId xmlns:a16="http://schemas.microsoft.com/office/drawing/2014/main" id="{3F8F1CE8-8D20-F762-06E5-19E6917E0AFD}"/>
              </a:ext>
            </a:extLst>
          </p:cNvPr>
          <p:cNvPicPr>
            <a:picLocks noChangeAspect="1"/>
          </p:cNvPicPr>
          <p:nvPr/>
        </p:nvPicPr>
        <p:blipFill>
          <a:blip r:embed="rId7"/>
          <a:stretch>
            <a:fillRect/>
          </a:stretch>
        </p:blipFill>
        <p:spPr>
          <a:xfrm>
            <a:off x="5579705" y="957033"/>
            <a:ext cx="1744825" cy="5370005"/>
          </a:xfrm>
          <a:prstGeom prst="rect">
            <a:avLst/>
          </a:prstGeom>
        </p:spPr>
      </p:pic>
      <p:pic>
        <p:nvPicPr>
          <p:cNvPr id="9" name="Picture 8">
            <a:extLst>
              <a:ext uri="{FF2B5EF4-FFF2-40B4-BE49-F238E27FC236}">
                <a16:creationId xmlns:a16="http://schemas.microsoft.com/office/drawing/2014/main" id="{473304D8-39CD-D92F-2CCC-080264524187}"/>
              </a:ext>
            </a:extLst>
          </p:cNvPr>
          <p:cNvPicPr>
            <a:picLocks noChangeAspect="1"/>
          </p:cNvPicPr>
          <p:nvPr/>
        </p:nvPicPr>
        <p:blipFill>
          <a:blip r:embed="rId8"/>
          <a:stretch>
            <a:fillRect/>
          </a:stretch>
        </p:blipFill>
        <p:spPr>
          <a:xfrm>
            <a:off x="7473820" y="912714"/>
            <a:ext cx="1427583" cy="5370004"/>
          </a:xfrm>
          <a:prstGeom prst="rect">
            <a:avLst/>
          </a:prstGeom>
        </p:spPr>
      </p:pic>
    </p:spTree>
    <p:extLst>
      <p:ext uri="{BB962C8B-B14F-4D97-AF65-F5344CB8AC3E}">
        <p14:creationId xmlns:p14="http://schemas.microsoft.com/office/powerpoint/2010/main" val="142183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Straight Truck/Vehicle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5" name="Picture 4">
            <a:extLst>
              <a:ext uri="{FF2B5EF4-FFF2-40B4-BE49-F238E27FC236}">
                <a16:creationId xmlns:a16="http://schemas.microsoft.com/office/drawing/2014/main" id="{71D2E75B-7C3D-5C7C-8DCF-BE7FC0D8C856}"/>
              </a:ext>
            </a:extLst>
          </p:cNvPr>
          <p:cNvPicPr>
            <a:picLocks noChangeAspect="1"/>
          </p:cNvPicPr>
          <p:nvPr/>
        </p:nvPicPr>
        <p:blipFill>
          <a:blip r:embed="rId4"/>
          <a:stretch>
            <a:fillRect/>
          </a:stretch>
        </p:blipFill>
        <p:spPr>
          <a:xfrm>
            <a:off x="65314" y="930366"/>
            <a:ext cx="8994710" cy="5358467"/>
          </a:xfrm>
          <a:prstGeom prst="rect">
            <a:avLst/>
          </a:prstGeom>
        </p:spPr>
      </p:pic>
    </p:spTree>
    <p:extLst>
      <p:ext uri="{BB962C8B-B14F-4D97-AF65-F5344CB8AC3E}">
        <p14:creationId xmlns:p14="http://schemas.microsoft.com/office/powerpoint/2010/main" val="342461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Straight Truck/Vehicle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4" name="Picture 3">
            <a:extLst>
              <a:ext uri="{FF2B5EF4-FFF2-40B4-BE49-F238E27FC236}">
                <a16:creationId xmlns:a16="http://schemas.microsoft.com/office/drawing/2014/main" id="{8E7E5399-8F51-D544-A7AF-6FEB0136F1D5}"/>
              </a:ext>
            </a:extLst>
          </p:cNvPr>
          <p:cNvPicPr>
            <a:picLocks noChangeAspect="1"/>
          </p:cNvPicPr>
          <p:nvPr/>
        </p:nvPicPr>
        <p:blipFill>
          <a:blip r:embed="rId4"/>
          <a:stretch>
            <a:fillRect/>
          </a:stretch>
        </p:blipFill>
        <p:spPr>
          <a:xfrm>
            <a:off x="139958" y="1329611"/>
            <a:ext cx="8864083" cy="4198777"/>
          </a:xfrm>
          <a:prstGeom prst="rect">
            <a:avLst/>
          </a:prstGeom>
        </p:spPr>
      </p:pic>
    </p:spTree>
    <p:extLst>
      <p:ext uri="{BB962C8B-B14F-4D97-AF65-F5344CB8AC3E}">
        <p14:creationId xmlns:p14="http://schemas.microsoft.com/office/powerpoint/2010/main" val="272621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Passenger/School Bus Checklist</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5" name="Picture 4">
            <a:extLst>
              <a:ext uri="{FF2B5EF4-FFF2-40B4-BE49-F238E27FC236}">
                <a16:creationId xmlns:a16="http://schemas.microsoft.com/office/drawing/2014/main" id="{60B2F3D8-6503-4BEB-E925-9BF960F73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08916"/>
            <a:ext cx="6764694" cy="335901"/>
          </a:xfrm>
          <a:prstGeom prst="rect">
            <a:avLst/>
          </a:prstGeom>
        </p:spPr>
      </p:pic>
      <p:pic>
        <p:nvPicPr>
          <p:cNvPr id="6" name="Picture 5">
            <a:extLst>
              <a:ext uri="{FF2B5EF4-FFF2-40B4-BE49-F238E27FC236}">
                <a16:creationId xmlns:a16="http://schemas.microsoft.com/office/drawing/2014/main" id="{7D8537D2-3212-FA01-DC13-B37336346745}"/>
              </a:ext>
            </a:extLst>
          </p:cNvPr>
          <p:cNvPicPr>
            <a:picLocks noChangeAspect="1"/>
          </p:cNvPicPr>
          <p:nvPr/>
        </p:nvPicPr>
        <p:blipFill>
          <a:blip r:embed="rId5"/>
          <a:stretch>
            <a:fillRect/>
          </a:stretch>
        </p:blipFill>
        <p:spPr>
          <a:xfrm>
            <a:off x="1" y="937726"/>
            <a:ext cx="2808514" cy="4982548"/>
          </a:xfrm>
          <a:prstGeom prst="rect">
            <a:avLst/>
          </a:prstGeom>
        </p:spPr>
      </p:pic>
      <p:pic>
        <p:nvPicPr>
          <p:cNvPr id="9" name="Picture 8">
            <a:extLst>
              <a:ext uri="{FF2B5EF4-FFF2-40B4-BE49-F238E27FC236}">
                <a16:creationId xmlns:a16="http://schemas.microsoft.com/office/drawing/2014/main" id="{5C3AAA7F-3D79-9AF6-E7F2-0BB438FD5C1E}"/>
              </a:ext>
            </a:extLst>
          </p:cNvPr>
          <p:cNvPicPr>
            <a:picLocks noChangeAspect="1"/>
          </p:cNvPicPr>
          <p:nvPr/>
        </p:nvPicPr>
        <p:blipFill>
          <a:blip r:embed="rId6"/>
          <a:stretch>
            <a:fillRect/>
          </a:stretch>
        </p:blipFill>
        <p:spPr>
          <a:xfrm>
            <a:off x="2808515" y="947306"/>
            <a:ext cx="2733869" cy="4972968"/>
          </a:xfrm>
          <a:prstGeom prst="rect">
            <a:avLst/>
          </a:prstGeom>
        </p:spPr>
      </p:pic>
      <p:pic>
        <p:nvPicPr>
          <p:cNvPr id="11" name="Picture 10">
            <a:extLst>
              <a:ext uri="{FF2B5EF4-FFF2-40B4-BE49-F238E27FC236}">
                <a16:creationId xmlns:a16="http://schemas.microsoft.com/office/drawing/2014/main" id="{0B133151-7EE1-AB56-586F-FCF9BA565A66}"/>
              </a:ext>
            </a:extLst>
          </p:cNvPr>
          <p:cNvPicPr>
            <a:picLocks noChangeAspect="1"/>
          </p:cNvPicPr>
          <p:nvPr/>
        </p:nvPicPr>
        <p:blipFill>
          <a:blip r:embed="rId7"/>
          <a:stretch>
            <a:fillRect/>
          </a:stretch>
        </p:blipFill>
        <p:spPr>
          <a:xfrm>
            <a:off x="5542384" y="937726"/>
            <a:ext cx="3601615" cy="5407091"/>
          </a:xfrm>
          <a:prstGeom prst="rect">
            <a:avLst/>
          </a:prstGeom>
        </p:spPr>
      </p:pic>
    </p:spTree>
    <p:extLst>
      <p:ext uri="{BB962C8B-B14F-4D97-AF65-F5344CB8AC3E}">
        <p14:creationId xmlns:p14="http://schemas.microsoft.com/office/powerpoint/2010/main" val="340729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Passenger/School Bus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3" name="Picture 2">
            <a:extLst>
              <a:ext uri="{FF2B5EF4-FFF2-40B4-BE49-F238E27FC236}">
                <a16:creationId xmlns:a16="http://schemas.microsoft.com/office/drawing/2014/main" id="{A49BE22A-9163-9E66-47DE-A5ABE40EE496}"/>
              </a:ext>
            </a:extLst>
          </p:cNvPr>
          <p:cNvPicPr>
            <a:picLocks noChangeAspect="1"/>
          </p:cNvPicPr>
          <p:nvPr/>
        </p:nvPicPr>
        <p:blipFill>
          <a:blip r:embed="rId4"/>
          <a:stretch>
            <a:fillRect/>
          </a:stretch>
        </p:blipFill>
        <p:spPr>
          <a:xfrm>
            <a:off x="135293" y="1009227"/>
            <a:ext cx="8873414" cy="5259421"/>
          </a:xfrm>
          <a:prstGeom prst="rect">
            <a:avLst/>
          </a:prstGeom>
        </p:spPr>
      </p:pic>
    </p:spTree>
    <p:extLst>
      <p:ext uri="{BB962C8B-B14F-4D97-AF65-F5344CB8AC3E}">
        <p14:creationId xmlns:p14="http://schemas.microsoft.com/office/powerpoint/2010/main" val="92214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Passenger/School Bus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3" name="Picture 2">
            <a:extLst>
              <a:ext uri="{FF2B5EF4-FFF2-40B4-BE49-F238E27FC236}">
                <a16:creationId xmlns:a16="http://schemas.microsoft.com/office/drawing/2014/main" id="{A532684E-67DD-1605-E6C2-46AC60DB37E4}"/>
              </a:ext>
            </a:extLst>
          </p:cNvPr>
          <p:cNvPicPr>
            <a:picLocks noChangeAspect="1"/>
          </p:cNvPicPr>
          <p:nvPr/>
        </p:nvPicPr>
        <p:blipFill>
          <a:blip r:embed="rId4"/>
          <a:stretch>
            <a:fillRect/>
          </a:stretch>
        </p:blipFill>
        <p:spPr>
          <a:xfrm>
            <a:off x="181945" y="1175654"/>
            <a:ext cx="8873414" cy="2519267"/>
          </a:xfrm>
          <a:prstGeom prst="rect">
            <a:avLst/>
          </a:prstGeom>
        </p:spPr>
      </p:pic>
      <p:pic>
        <p:nvPicPr>
          <p:cNvPr id="7" name="Picture 6">
            <a:extLst>
              <a:ext uri="{FF2B5EF4-FFF2-40B4-BE49-F238E27FC236}">
                <a16:creationId xmlns:a16="http://schemas.microsoft.com/office/drawing/2014/main" id="{97B079AD-9011-D63F-E429-548C60D17B9D}"/>
              </a:ext>
            </a:extLst>
          </p:cNvPr>
          <p:cNvPicPr>
            <a:picLocks noChangeAspect="1"/>
          </p:cNvPicPr>
          <p:nvPr/>
        </p:nvPicPr>
        <p:blipFill>
          <a:blip r:embed="rId5"/>
          <a:stretch>
            <a:fillRect/>
          </a:stretch>
        </p:blipFill>
        <p:spPr>
          <a:xfrm>
            <a:off x="158619" y="3694921"/>
            <a:ext cx="8920066" cy="1926771"/>
          </a:xfrm>
          <a:prstGeom prst="rect">
            <a:avLst/>
          </a:prstGeom>
        </p:spPr>
      </p:pic>
    </p:spTree>
    <p:extLst>
      <p:ext uri="{BB962C8B-B14F-4D97-AF65-F5344CB8AC3E}">
        <p14:creationId xmlns:p14="http://schemas.microsoft.com/office/powerpoint/2010/main" val="2725236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B or C Passenger/School Bus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3" name="Picture 2">
            <a:extLst>
              <a:ext uri="{FF2B5EF4-FFF2-40B4-BE49-F238E27FC236}">
                <a16:creationId xmlns:a16="http://schemas.microsoft.com/office/drawing/2014/main" id="{CD9A9B10-EC18-430E-B723-9080FAD666E8}"/>
              </a:ext>
            </a:extLst>
          </p:cNvPr>
          <p:cNvPicPr>
            <a:picLocks noChangeAspect="1"/>
          </p:cNvPicPr>
          <p:nvPr/>
        </p:nvPicPr>
        <p:blipFill>
          <a:blip r:embed="rId4"/>
          <a:stretch>
            <a:fillRect/>
          </a:stretch>
        </p:blipFill>
        <p:spPr>
          <a:xfrm>
            <a:off x="158619" y="1810009"/>
            <a:ext cx="8826410" cy="3237851"/>
          </a:xfrm>
          <a:prstGeom prst="rect">
            <a:avLst/>
          </a:prstGeom>
        </p:spPr>
      </p:pic>
    </p:spTree>
    <p:extLst>
      <p:ext uri="{BB962C8B-B14F-4D97-AF65-F5344CB8AC3E}">
        <p14:creationId xmlns:p14="http://schemas.microsoft.com/office/powerpoint/2010/main" val="313441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Driver Manual Section 11</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742" y="844622"/>
            <a:ext cx="6124755" cy="541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44128" y="1570009"/>
            <a:ext cx="2898476" cy="669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41253" y="2239348"/>
            <a:ext cx="2898476" cy="522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7004" y="2761861"/>
            <a:ext cx="2898476" cy="3498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5FA6FC-DB54-88E5-D95D-67C430D49521}"/>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Drivers Manual – Section 11</a:t>
            </a:r>
          </a:p>
        </p:txBody>
      </p:sp>
      <p:pic>
        <p:nvPicPr>
          <p:cNvPr id="5" name="Picture 4">
            <a:extLst>
              <a:ext uri="{FF2B5EF4-FFF2-40B4-BE49-F238E27FC236}">
                <a16:creationId xmlns:a16="http://schemas.microsoft.com/office/drawing/2014/main" id="{13BD39DC-0085-7222-61C3-7A5564507054}"/>
              </a:ext>
            </a:extLst>
          </p:cNvPr>
          <p:cNvPicPr>
            <a:picLocks noGrp="1" noRot="1" noChangeAspect="1" noMove="1" noResize="1" noEditPoints="1" noAdjustHandles="1" noChangeArrowheads="1" noChangeShapeType="1" noCrop="1"/>
          </p:cNvPicPr>
          <p:nvPr/>
        </p:nvPicPr>
        <p:blipFill>
          <a:blip r:embed="rId4"/>
          <a:stretch>
            <a:fillRect/>
          </a:stretch>
        </p:blipFill>
        <p:spPr>
          <a:xfrm>
            <a:off x="158619" y="74644"/>
            <a:ext cx="1360777" cy="746449"/>
          </a:xfrm>
          <a:prstGeom prst="rect">
            <a:avLst/>
          </a:prstGeom>
        </p:spPr>
      </p:pic>
      <p:sp>
        <p:nvSpPr>
          <p:cNvPr id="7" name="Rectangle 6">
            <a:extLst>
              <a:ext uri="{FF2B5EF4-FFF2-40B4-BE49-F238E27FC236}">
                <a16:creationId xmlns:a16="http://schemas.microsoft.com/office/drawing/2014/main" id="{2504A4F6-9303-B54A-CD38-F0B46E4172F1}"/>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Tree>
    <p:extLst>
      <p:ext uri="{BB962C8B-B14F-4D97-AF65-F5344CB8AC3E}">
        <p14:creationId xmlns:p14="http://schemas.microsoft.com/office/powerpoint/2010/main" val="36175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What’s Different?</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10" name="Text Placeholder 1">
            <a:extLst>
              <a:ext uri="{FF2B5EF4-FFF2-40B4-BE49-F238E27FC236}">
                <a16:creationId xmlns:a16="http://schemas.microsoft.com/office/drawing/2014/main" id="{62351998-5117-CA5D-298A-371F6BDF40DD}"/>
              </a:ext>
            </a:extLst>
          </p:cNvPr>
          <p:cNvSpPr>
            <a:spLocks noGrp="1"/>
          </p:cNvSpPr>
          <p:nvPr>
            <p:ph type="body" sz="quarter" idx="13"/>
          </p:nvPr>
        </p:nvSpPr>
        <p:spPr>
          <a:xfrm>
            <a:off x="279160" y="925637"/>
            <a:ext cx="8585679" cy="5403273"/>
          </a:xfrm>
        </p:spPr>
        <p:txBody>
          <a:bodyPr>
            <a:normAutofit fontScale="92500"/>
          </a:bodyPr>
          <a:lstStyle/>
          <a:p>
            <a:r>
              <a:rPr lang="en-US" dirty="0"/>
              <a:t>Vehicle Inspection: </a:t>
            </a:r>
          </a:p>
          <a:p>
            <a:pPr marL="457200" indent="-457200">
              <a:buFont typeface="Arial" panose="020B0604020202020204" pitchFamily="34" charset="0"/>
              <a:buChar char="•"/>
            </a:pPr>
            <a:r>
              <a:rPr lang="en-US" dirty="0"/>
              <a:t>Fewer items (focus on safety critical items). </a:t>
            </a:r>
          </a:p>
          <a:p>
            <a:pPr marL="457200" indent="-457200">
              <a:buFont typeface="Arial" panose="020B0604020202020204" pitchFamily="34" charset="0"/>
              <a:buChar char="•"/>
            </a:pPr>
            <a:r>
              <a:rPr lang="en-US" dirty="0"/>
              <a:t>Driver VI Checklist. </a:t>
            </a:r>
          </a:p>
          <a:p>
            <a:pPr marL="457200" indent="-457200">
              <a:buFont typeface="Arial" panose="020B0604020202020204" pitchFamily="34" charset="0"/>
              <a:buChar char="•"/>
            </a:pPr>
            <a:r>
              <a:rPr lang="en-US" dirty="0"/>
              <a:t>Driver’s Manual now includes “Description” and “Why Inspect” (rationale). Driver’s and Examiner’s Manuals will be in sync on criteria. </a:t>
            </a:r>
          </a:p>
          <a:p>
            <a:pPr marL="457200" indent="-457200">
              <a:buFont typeface="Arial" panose="020B0604020202020204" pitchFamily="34" charset="0"/>
              <a:buChar char="•"/>
            </a:pPr>
            <a:r>
              <a:rPr lang="en-US" dirty="0"/>
              <a:t>Drivers will be required to describe “What” they are inspecting </a:t>
            </a:r>
            <a:r>
              <a:rPr lang="en-US" b="1" dirty="0"/>
              <a:t>and</a:t>
            </a:r>
            <a:r>
              <a:rPr lang="en-US" dirty="0"/>
              <a:t> may include </a:t>
            </a:r>
            <a:r>
              <a:rPr lang="en-US" dirty="0">
                <a:solidFill>
                  <a:srgbClr val="FF0000"/>
                </a:solidFill>
              </a:rPr>
              <a:t>“Why” </a:t>
            </a:r>
            <a:r>
              <a:rPr lang="en-US" dirty="0"/>
              <a:t>they are inspecting it.  </a:t>
            </a:r>
          </a:p>
          <a:p>
            <a:pPr marL="457200" indent="-457200">
              <a:buFont typeface="Arial" panose="020B0604020202020204" pitchFamily="34" charset="0"/>
              <a:buChar char="•"/>
            </a:pPr>
            <a:r>
              <a:rPr lang="en-US" dirty="0"/>
              <a:t>Four-part Air Brakes check. </a:t>
            </a:r>
          </a:p>
          <a:p>
            <a:pPr marL="457200" indent="-457200">
              <a:buFont typeface="Arial" panose="020B0604020202020204" pitchFamily="34" charset="0"/>
              <a:buChar char="•"/>
            </a:pPr>
            <a:r>
              <a:rPr lang="en-US" dirty="0"/>
              <a:t>Revised coupling system criteria. </a:t>
            </a:r>
          </a:p>
          <a:p>
            <a:pPr marL="457200" indent="-457200">
              <a:buFont typeface="Arial" panose="020B0604020202020204" pitchFamily="34" charset="0"/>
              <a:buChar char="•"/>
            </a:pPr>
            <a:r>
              <a:rPr lang="en-US" dirty="0"/>
              <a:t>Other revised scoring criteria. </a:t>
            </a:r>
          </a:p>
          <a:p>
            <a:pPr marL="457200" indent="-457200">
              <a:buFont typeface="Arial" panose="020B0604020202020204" pitchFamily="34" charset="0"/>
              <a:buChar char="•"/>
            </a:pPr>
            <a:r>
              <a:rPr lang="en-US" dirty="0"/>
              <a:t>Calculate number of items missed. </a:t>
            </a:r>
          </a:p>
        </p:txBody>
      </p:sp>
    </p:spTree>
    <p:extLst>
      <p:ext uri="{BB962C8B-B14F-4D97-AF65-F5344CB8AC3E}">
        <p14:creationId xmlns:p14="http://schemas.microsoft.com/office/powerpoint/2010/main" val="2747769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5">
                    <a:lumMod val="75000"/>
                  </a:schemeClr>
                </a:solidFill>
              </a:rPr>
              <a:t>Topics</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
        <p:nvSpPr>
          <p:cNvPr id="2" name="Text Placeholder 1">
            <a:extLst>
              <a:ext uri="{FF2B5EF4-FFF2-40B4-BE49-F238E27FC236}">
                <a16:creationId xmlns:a16="http://schemas.microsoft.com/office/drawing/2014/main" id="{CC768342-07A6-9A0D-337E-9E409536B67C}"/>
              </a:ext>
            </a:extLst>
          </p:cNvPr>
          <p:cNvSpPr txBox="1">
            <a:spLocks/>
          </p:cNvSpPr>
          <p:nvPr/>
        </p:nvSpPr>
        <p:spPr>
          <a:xfrm>
            <a:off x="1628722" y="2182496"/>
            <a:ext cx="6614938" cy="4547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Objectives</a:t>
            </a:r>
          </a:p>
          <a:p>
            <a:r>
              <a:rPr lang="en-US" dirty="0"/>
              <a:t>Goals</a:t>
            </a:r>
          </a:p>
          <a:p>
            <a:r>
              <a:rPr lang="en-US" dirty="0"/>
              <a:t>Overview of Proposed Vehicle Inspection</a:t>
            </a:r>
          </a:p>
          <a:p>
            <a:r>
              <a:rPr lang="en-US" dirty="0"/>
              <a:t>Overview of Proposed Basic Control Skills</a:t>
            </a:r>
          </a:p>
          <a:p>
            <a:pPr marL="0" indent="0">
              <a:buNone/>
            </a:pPr>
            <a:endParaRPr lang="en-US" dirty="0"/>
          </a:p>
          <a:p>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7159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Overview of Modernized </a:t>
            </a:r>
          </a:p>
          <a:p>
            <a:pPr algn="ctr"/>
            <a:r>
              <a:rPr lang="en-US" sz="3200" b="1" dirty="0">
                <a:solidFill>
                  <a:schemeClr val="accent5">
                    <a:lumMod val="75000"/>
                  </a:schemeClr>
                </a:solidFill>
              </a:rPr>
              <a:t>Basic Skills Testing</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10" name="Text Placeholder 1">
            <a:extLst>
              <a:ext uri="{FF2B5EF4-FFF2-40B4-BE49-F238E27FC236}">
                <a16:creationId xmlns:a16="http://schemas.microsoft.com/office/drawing/2014/main" id="{566EE3B3-648B-788C-0D12-9DAFE8736857}"/>
              </a:ext>
            </a:extLst>
          </p:cNvPr>
          <p:cNvSpPr>
            <a:spLocks noGrp="1"/>
          </p:cNvSpPr>
          <p:nvPr>
            <p:ph type="body" sz="quarter" idx="13"/>
          </p:nvPr>
        </p:nvSpPr>
        <p:spPr>
          <a:xfrm>
            <a:off x="431321" y="1191987"/>
            <a:ext cx="8195924" cy="4547506"/>
          </a:xfrm>
        </p:spPr>
        <p:txBody>
          <a:bodyPr/>
          <a:lstStyle/>
          <a:p>
            <a:pPr algn="ctr"/>
            <a:endParaRPr lang="en-US" dirty="0"/>
          </a:p>
          <a:p>
            <a:pPr algn="ctr"/>
            <a:br>
              <a:rPr lang="en-US" sz="4000" b="1" dirty="0"/>
            </a:br>
            <a:r>
              <a:rPr lang="en-US" sz="4000" b="1" dirty="0"/>
              <a:t>Overview of Proposed Modernized</a:t>
            </a:r>
            <a:br>
              <a:rPr lang="en-US" sz="4000" b="1" dirty="0"/>
            </a:br>
            <a:r>
              <a:rPr lang="en-US" sz="4000" b="1" dirty="0"/>
              <a:t>Basic Control Skills Test</a:t>
            </a:r>
          </a:p>
        </p:txBody>
      </p:sp>
    </p:spTree>
    <p:extLst>
      <p:ext uri="{BB962C8B-B14F-4D97-AF65-F5344CB8AC3E}">
        <p14:creationId xmlns:p14="http://schemas.microsoft.com/office/powerpoint/2010/main" val="181173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Basic Control Skills </a:t>
            </a:r>
          </a:p>
        </p:txBody>
      </p:sp>
      <p:sp>
        <p:nvSpPr>
          <p:cNvPr id="18" name="TextBox 17"/>
          <p:cNvSpPr txBox="1"/>
          <p:nvPr/>
        </p:nvSpPr>
        <p:spPr>
          <a:xfrm>
            <a:off x="7665747" y="5853953"/>
            <a:ext cx="1105944" cy="369332"/>
          </a:xfrm>
          <a:prstGeom prst="rect">
            <a:avLst/>
          </a:prstGeom>
          <a:noFill/>
        </p:spPr>
        <p:txBody>
          <a:bodyPr wrap="none" rtlCol="0">
            <a:spAutoFit/>
          </a:bodyPr>
          <a:lstStyle/>
          <a:p>
            <a:r>
              <a:rPr lang="en-US" dirty="0"/>
              <a:t>Page 12-5</a:t>
            </a:r>
          </a:p>
        </p:txBody>
      </p:sp>
      <p:sp>
        <p:nvSpPr>
          <p:cNvPr id="4" name="Rectangle 3">
            <a:extLst>
              <a:ext uri="{FF2B5EF4-FFF2-40B4-BE49-F238E27FC236}">
                <a16:creationId xmlns:a16="http://schemas.microsoft.com/office/drawing/2014/main" id="{1865A266-652C-56F1-40D0-7C7F53B45477}"/>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Exercise Dimensions</a:t>
            </a:r>
          </a:p>
        </p:txBody>
      </p:sp>
      <p:pic>
        <p:nvPicPr>
          <p:cNvPr id="5" name="Picture 4">
            <a:extLst>
              <a:ext uri="{FF2B5EF4-FFF2-40B4-BE49-F238E27FC236}">
                <a16:creationId xmlns:a16="http://schemas.microsoft.com/office/drawing/2014/main" id="{F2CF913D-9ECB-F823-8BE6-AC1C7D72038C}"/>
              </a:ext>
            </a:extLst>
          </p:cNvPr>
          <p:cNvPicPr/>
          <p:nvPr/>
        </p:nvPicPr>
        <p:blipFill>
          <a:blip r:embed="rId3"/>
          <a:stretch>
            <a:fillRect/>
          </a:stretch>
        </p:blipFill>
        <p:spPr>
          <a:xfrm>
            <a:off x="158619" y="74644"/>
            <a:ext cx="1360777" cy="746449"/>
          </a:xfrm>
          <a:prstGeom prst="rect">
            <a:avLst/>
          </a:prstGeom>
        </p:spPr>
      </p:pic>
      <p:sp>
        <p:nvSpPr>
          <p:cNvPr id="6" name="Rectangle 5">
            <a:extLst>
              <a:ext uri="{FF2B5EF4-FFF2-40B4-BE49-F238E27FC236}">
                <a16:creationId xmlns:a16="http://schemas.microsoft.com/office/drawing/2014/main" id="{82821DFF-46AE-1C88-D28B-DAE4A7AA1D7E}"/>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7" name="Picture 6" descr="Graphical user interface, application, Teams">
            <a:extLst>
              <a:ext uri="{FF2B5EF4-FFF2-40B4-BE49-F238E27FC236}">
                <a16:creationId xmlns:a16="http://schemas.microsoft.com/office/drawing/2014/main" id="{1698E0DA-0540-088E-FA4D-78159412F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 y="1754155"/>
            <a:ext cx="9144000" cy="3089874"/>
          </a:xfrm>
          <a:prstGeom prst="rect">
            <a:avLst/>
          </a:prstGeom>
        </p:spPr>
      </p:pic>
    </p:spTree>
    <p:extLst>
      <p:ext uri="{BB962C8B-B14F-4D97-AF65-F5344CB8AC3E}">
        <p14:creationId xmlns:p14="http://schemas.microsoft.com/office/powerpoint/2010/main" val="384716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Forward Stop; Straight Line Backing; </a:t>
            </a:r>
          </a:p>
          <a:p>
            <a:r>
              <a:rPr lang="en-US" dirty="0"/>
              <a:t>Forward  Offset Tracking; Reverse Offset Backing</a:t>
            </a:r>
          </a:p>
        </p:txBody>
      </p:sp>
      <p:sp>
        <p:nvSpPr>
          <p:cNvPr id="3" name="Title 2"/>
          <p:cNvSpPr>
            <a:spLocks noGrp="1"/>
          </p:cNvSpPr>
          <p:nvPr>
            <p:ph type="title"/>
          </p:nvPr>
        </p:nvSpPr>
        <p:spPr/>
        <p:txBody>
          <a:bodyPr/>
          <a:lstStyle/>
          <a:p>
            <a:r>
              <a:rPr lang="en-US" dirty="0"/>
              <a:t>Proposed Basic Control Skills </a:t>
            </a:r>
          </a:p>
        </p:txBody>
      </p:sp>
      <p:cxnSp>
        <p:nvCxnSpPr>
          <p:cNvPr id="8" name="Straight Arrow Connector 7">
            <a:extLst>
              <a:ext uri="{FF2B5EF4-FFF2-40B4-BE49-F238E27FC236}">
                <a16:creationId xmlns:a16="http://schemas.microsoft.com/office/drawing/2014/main" id="{FC516401-AF5D-456A-9542-C50385630250}"/>
              </a:ext>
            </a:extLst>
          </p:cNvPr>
          <p:cNvCxnSpPr>
            <a:cxnSpLocks/>
          </p:cNvCxnSpPr>
          <p:nvPr/>
        </p:nvCxnSpPr>
        <p:spPr>
          <a:xfrm>
            <a:off x="959827" y="3010932"/>
            <a:ext cx="0" cy="14868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E722B5-FDC8-4FD0-A295-AAF123165BE9}"/>
              </a:ext>
            </a:extLst>
          </p:cNvPr>
          <p:cNvSpPr txBox="1"/>
          <p:nvPr/>
        </p:nvSpPr>
        <p:spPr>
          <a:xfrm>
            <a:off x="713806" y="3590785"/>
            <a:ext cx="476412" cy="369332"/>
          </a:xfrm>
          <a:prstGeom prst="rect">
            <a:avLst/>
          </a:prstGeom>
          <a:solidFill>
            <a:schemeClr val="bg1"/>
          </a:solidFill>
        </p:spPr>
        <p:txBody>
          <a:bodyPr wrap="none" rtlCol="0">
            <a:spAutoFit/>
          </a:bodyPr>
          <a:lstStyle/>
          <a:p>
            <a:r>
              <a:rPr lang="en-US" dirty="0"/>
              <a:t>40’</a:t>
            </a:r>
          </a:p>
        </p:txBody>
      </p:sp>
      <p:grpSp>
        <p:nvGrpSpPr>
          <p:cNvPr id="13" name="Group 12">
            <a:extLst>
              <a:ext uri="{FF2B5EF4-FFF2-40B4-BE49-F238E27FC236}">
                <a16:creationId xmlns:a16="http://schemas.microsoft.com/office/drawing/2014/main" id="{7BEF96D6-BA7D-49B8-8ECA-D492801BC43C}"/>
              </a:ext>
            </a:extLst>
          </p:cNvPr>
          <p:cNvGrpSpPr/>
          <p:nvPr/>
        </p:nvGrpSpPr>
        <p:grpSpPr>
          <a:xfrm>
            <a:off x="3327874" y="3006786"/>
            <a:ext cx="2617659" cy="369332"/>
            <a:chOff x="391151" y="3928265"/>
            <a:chExt cx="2959796" cy="503147"/>
          </a:xfrm>
        </p:grpSpPr>
        <p:grpSp>
          <p:nvGrpSpPr>
            <p:cNvPr id="14" name="Group 13">
              <a:extLst>
                <a:ext uri="{FF2B5EF4-FFF2-40B4-BE49-F238E27FC236}">
                  <a16:creationId xmlns:a16="http://schemas.microsoft.com/office/drawing/2014/main" id="{736F554C-8518-48CA-92B8-7D06DE0E61C2}"/>
                </a:ext>
              </a:extLst>
            </p:cNvPr>
            <p:cNvGrpSpPr/>
            <p:nvPr/>
          </p:nvGrpSpPr>
          <p:grpSpPr>
            <a:xfrm>
              <a:off x="391151" y="3928265"/>
              <a:ext cx="2959796" cy="498170"/>
              <a:chOff x="1498600" y="1731963"/>
              <a:chExt cx="2809999" cy="536575"/>
            </a:xfrm>
          </p:grpSpPr>
          <p:pic>
            <p:nvPicPr>
              <p:cNvPr id="16" name="Picture 647" descr="truckbody">
                <a:extLst>
                  <a:ext uri="{FF2B5EF4-FFF2-40B4-BE49-F238E27FC236}">
                    <a16:creationId xmlns:a16="http://schemas.microsoft.com/office/drawing/2014/main" id="{95BACB1F-CE54-41F6-A19A-49E27C5B6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498600" y="1731963"/>
                <a:ext cx="1220389" cy="536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48" descr="trailer">
                <a:extLst>
                  <a:ext uri="{FF2B5EF4-FFF2-40B4-BE49-F238E27FC236}">
                    <a16:creationId xmlns:a16="http://schemas.microsoft.com/office/drawing/2014/main" id="{836572D7-84C9-422C-82A3-98CDEFB59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20423" y="1748493"/>
                <a:ext cx="2088176" cy="49588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F6579A6-F148-4870-A488-43EDC3BB9DCD}"/>
                </a:ext>
              </a:extLst>
            </p:cNvPr>
            <p:cNvSpPr txBox="1"/>
            <p:nvPr/>
          </p:nvSpPr>
          <p:spPr>
            <a:xfrm>
              <a:off x="1580801" y="4010126"/>
              <a:ext cx="1465713" cy="421286"/>
            </a:xfrm>
            <a:prstGeom prst="rect">
              <a:avLst/>
            </a:prstGeom>
            <a:noFill/>
          </p:spPr>
          <p:txBody>
            <a:bodyPr wrap="none" rtlCol="0">
              <a:spAutoFit/>
            </a:bodyPr>
            <a:lstStyle/>
            <a:p>
              <a:r>
                <a:rPr lang="en-US" sz="1600" dirty="0"/>
                <a:t>75’ Class A</a:t>
              </a:r>
            </a:p>
          </p:txBody>
        </p:sp>
      </p:grpSp>
      <p:sp>
        <p:nvSpPr>
          <p:cNvPr id="18" name="TextBox 17"/>
          <p:cNvSpPr txBox="1"/>
          <p:nvPr/>
        </p:nvSpPr>
        <p:spPr>
          <a:xfrm>
            <a:off x="7665747" y="5853953"/>
            <a:ext cx="1105944" cy="369332"/>
          </a:xfrm>
          <a:prstGeom prst="rect">
            <a:avLst/>
          </a:prstGeom>
          <a:noFill/>
        </p:spPr>
        <p:txBody>
          <a:bodyPr wrap="none" rtlCol="0">
            <a:spAutoFit/>
          </a:bodyPr>
          <a:lstStyle/>
          <a:p>
            <a:r>
              <a:rPr lang="en-US" dirty="0"/>
              <a:t>Page 12-4</a:t>
            </a:r>
          </a:p>
        </p:txBody>
      </p:sp>
      <p:grpSp>
        <p:nvGrpSpPr>
          <p:cNvPr id="19" name="Group 18">
            <a:extLst>
              <a:ext uri="{FF2B5EF4-FFF2-40B4-BE49-F238E27FC236}">
                <a16:creationId xmlns:a16="http://schemas.microsoft.com/office/drawing/2014/main" id="{2C68CF14-3F69-4E55-8352-BB6CE2C39202}"/>
              </a:ext>
            </a:extLst>
          </p:cNvPr>
          <p:cNvGrpSpPr>
            <a:grpSpLocks noChangeAspect="1"/>
          </p:cNvGrpSpPr>
          <p:nvPr/>
        </p:nvGrpSpPr>
        <p:grpSpPr>
          <a:xfrm>
            <a:off x="2800685" y="3337035"/>
            <a:ext cx="91440" cy="91440"/>
            <a:chOff x="388919" y="2342221"/>
            <a:chExt cx="761583" cy="761583"/>
          </a:xfrm>
        </p:grpSpPr>
        <p:sp>
          <p:nvSpPr>
            <p:cNvPr id="20" name="Rounded Rectangle 187">
              <a:extLst>
                <a:ext uri="{FF2B5EF4-FFF2-40B4-BE49-F238E27FC236}">
                  <a16:creationId xmlns:a16="http://schemas.microsoft.com/office/drawing/2014/main" id="{EAB8B328-E3A8-42E3-9ACA-6F9517F6663E}"/>
                </a:ext>
              </a:extLst>
            </p:cNvPr>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EABE447-7E01-40B7-8D78-E192CFF922DF}"/>
                </a:ext>
              </a:extLst>
            </p:cNvPr>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22" name="Oval 21">
                <a:extLst>
                  <a:ext uri="{FF2B5EF4-FFF2-40B4-BE49-F238E27FC236}">
                    <a16:creationId xmlns:a16="http://schemas.microsoft.com/office/drawing/2014/main" id="{C2EE0C04-B907-4317-98BD-04787F1B619F}"/>
                  </a:ext>
                </a:extLst>
              </p:cNvPr>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67ECA3-7D7F-44EF-891E-08AAEEEA4BC0}"/>
                  </a:ext>
                </a:extLst>
              </p:cNvPr>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228182-DF17-401E-9915-C797854ACB68}"/>
                  </a:ext>
                </a:extLst>
              </p:cNvPr>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A1A9B74-F45A-4DFF-B4E9-C7FF60FD662E}"/>
                  </a:ext>
                </a:extLst>
              </p:cNvPr>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id="{62416270-BA4B-AD4F-4BCF-74B65D2BA792}"/>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Modernized </a:t>
            </a:r>
          </a:p>
          <a:p>
            <a:pPr algn="ctr"/>
            <a:r>
              <a:rPr lang="en-US" sz="3200" b="1" dirty="0">
                <a:solidFill>
                  <a:schemeClr val="accent5">
                    <a:lumMod val="75000"/>
                  </a:schemeClr>
                </a:solidFill>
              </a:rPr>
              <a:t>Basic Skills Testing Maneuvers</a:t>
            </a:r>
          </a:p>
        </p:txBody>
      </p:sp>
      <p:pic>
        <p:nvPicPr>
          <p:cNvPr id="9" name="Picture 8">
            <a:extLst>
              <a:ext uri="{FF2B5EF4-FFF2-40B4-BE49-F238E27FC236}">
                <a16:creationId xmlns:a16="http://schemas.microsoft.com/office/drawing/2014/main" id="{EF58516F-6A64-60A9-2E15-6A9ED18A5ABD}"/>
              </a:ext>
            </a:extLst>
          </p:cNvPr>
          <p:cNvPicPr/>
          <p:nvPr/>
        </p:nvPicPr>
        <p:blipFill>
          <a:blip r:embed="rId5"/>
          <a:stretch>
            <a:fillRect/>
          </a:stretch>
        </p:blipFill>
        <p:spPr>
          <a:xfrm>
            <a:off x="158619" y="74644"/>
            <a:ext cx="1360777" cy="746449"/>
          </a:xfrm>
          <a:prstGeom prst="rect">
            <a:avLst/>
          </a:prstGeom>
        </p:spPr>
      </p:pic>
      <p:sp>
        <p:nvSpPr>
          <p:cNvPr id="11" name="Rectangle 10">
            <a:extLst>
              <a:ext uri="{FF2B5EF4-FFF2-40B4-BE49-F238E27FC236}">
                <a16:creationId xmlns:a16="http://schemas.microsoft.com/office/drawing/2014/main" id="{00E8468A-C29F-2F99-8980-3C5F78CDAF95}"/>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12" name="Picture 11" descr="Graphical user interface, application, Teams">
            <a:extLst>
              <a:ext uri="{FF2B5EF4-FFF2-40B4-BE49-F238E27FC236}">
                <a16:creationId xmlns:a16="http://schemas.microsoft.com/office/drawing/2014/main" id="{A8044CFA-28D4-6DDC-B8EB-FDA960C47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 y="2337541"/>
            <a:ext cx="9144000" cy="2506488"/>
          </a:xfrm>
          <a:prstGeom prst="rect">
            <a:avLst/>
          </a:prstGeom>
        </p:spPr>
      </p:pic>
    </p:spTree>
    <p:extLst>
      <p:ext uri="{BB962C8B-B14F-4D97-AF65-F5344CB8AC3E}">
        <p14:creationId xmlns:p14="http://schemas.microsoft.com/office/powerpoint/2010/main" val="4183976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C0330B-7F05-41B0-84C6-E7A72B57D353}"/>
              </a:ext>
            </a:extLst>
          </p:cNvPr>
          <p:cNvGrpSpPr/>
          <p:nvPr/>
        </p:nvGrpSpPr>
        <p:grpSpPr>
          <a:xfrm>
            <a:off x="384169" y="2724052"/>
            <a:ext cx="7615421" cy="1815880"/>
            <a:chOff x="451068" y="1763222"/>
            <a:chExt cx="9900048" cy="1815880"/>
          </a:xfrm>
        </p:grpSpPr>
        <p:cxnSp>
          <p:nvCxnSpPr>
            <p:cNvPr id="232" name="Straight Connector 231"/>
            <p:cNvCxnSpPr/>
            <p:nvPr/>
          </p:nvCxnSpPr>
          <p:spPr>
            <a:xfrm>
              <a:off x="3470829" y="2620437"/>
              <a:ext cx="157983" cy="0"/>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cxnSpLocks/>
            </p:cNvCxnSpPr>
            <p:nvPr/>
          </p:nvCxnSpPr>
          <p:spPr>
            <a:xfrm flipV="1">
              <a:off x="3452855" y="2372648"/>
              <a:ext cx="2868037" cy="6393"/>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cxnSpLocks/>
            </p:cNvCxnSpPr>
            <p:nvPr/>
          </p:nvCxnSpPr>
          <p:spPr>
            <a:xfrm>
              <a:off x="6391128" y="2370276"/>
              <a:ext cx="953562" cy="0"/>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439367" y="1887211"/>
              <a:ext cx="3905323" cy="6639"/>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7343069" y="1875224"/>
              <a:ext cx="1621" cy="511134"/>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7209493" y="1907172"/>
              <a:ext cx="0" cy="46867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459661" y="1886489"/>
              <a:ext cx="0" cy="50974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cxnSpLocks/>
            </p:cNvCxnSpPr>
            <p:nvPr/>
          </p:nvCxnSpPr>
          <p:spPr>
            <a:xfrm flipH="1" flipV="1">
              <a:off x="1184809" y="3501314"/>
              <a:ext cx="5826848" cy="6350"/>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7213037" y="1773292"/>
              <a:ext cx="148590" cy="137160"/>
              <a:chOff x="388919" y="2342221"/>
              <a:chExt cx="761583" cy="761583"/>
            </a:xfrm>
          </p:grpSpPr>
          <p:sp>
            <p:nvSpPr>
              <p:cNvPr id="299" name="Rounded Rectangle 29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00" name="Group 29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01" name="Oval 30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2" name="Oval 30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3" name="Oval 30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4" name="Oval 30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05" name="Group 304"/>
            <p:cNvGrpSpPr/>
            <p:nvPr/>
          </p:nvGrpSpPr>
          <p:grpSpPr>
            <a:xfrm>
              <a:off x="456674" y="3027726"/>
              <a:ext cx="99060" cy="91440"/>
              <a:chOff x="388919" y="2342221"/>
              <a:chExt cx="761583" cy="761583"/>
            </a:xfrm>
          </p:grpSpPr>
          <p:sp>
            <p:nvSpPr>
              <p:cNvPr id="306" name="Rounded Rectangle 305"/>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07" name="Group 306"/>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08" name="Oval 307"/>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9" name="Oval 308"/>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0" name="Oval 309"/>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1" name="Oval 310"/>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12" name="Group 311"/>
            <p:cNvGrpSpPr/>
            <p:nvPr/>
          </p:nvGrpSpPr>
          <p:grpSpPr>
            <a:xfrm>
              <a:off x="7210754" y="2353858"/>
              <a:ext cx="148590" cy="137160"/>
              <a:chOff x="388919" y="2342221"/>
              <a:chExt cx="761583" cy="761583"/>
            </a:xfrm>
          </p:grpSpPr>
          <p:sp>
            <p:nvSpPr>
              <p:cNvPr id="313" name="Rounded Rectangle 312"/>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14" name="Group 313"/>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15" name="Oval 314"/>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6" name="Oval 315"/>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7" name="Oval 316"/>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8" name="Oval 317"/>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19" name="Group 318"/>
            <p:cNvGrpSpPr/>
            <p:nvPr/>
          </p:nvGrpSpPr>
          <p:grpSpPr>
            <a:xfrm>
              <a:off x="5519427" y="1817184"/>
              <a:ext cx="99060" cy="91440"/>
              <a:chOff x="388919" y="2342221"/>
              <a:chExt cx="761583" cy="761583"/>
            </a:xfrm>
          </p:grpSpPr>
          <p:sp>
            <p:nvSpPr>
              <p:cNvPr id="320" name="Rounded Rectangle 319"/>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21" name="Group 320"/>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22" name="Oval 321"/>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3" name="Oval 322"/>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4" name="Oval 323"/>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5" name="Oval 324"/>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26" name="Group 325"/>
            <p:cNvGrpSpPr/>
            <p:nvPr/>
          </p:nvGrpSpPr>
          <p:grpSpPr>
            <a:xfrm>
              <a:off x="6399334" y="2356496"/>
              <a:ext cx="148590" cy="137160"/>
              <a:chOff x="388919" y="2342221"/>
              <a:chExt cx="761583" cy="761583"/>
            </a:xfrm>
          </p:grpSpPr>
          <p:sp>
            <p:nvSpPr>
              <p:cNvPr id="327" name="Rounded Rectangle 326"/>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28" name="Group 327"/>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29" name="Oval 328"/>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0" name="Oval 329"/>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1" name="Oval 330"/>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2" name="Oval 331"/>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40" name="Group 339"/>
            <p:cNvGrpSpPr/>
            <p:nvPr/>
          </p:nvGrpSpPr>
          <p:grpSpPr>
            <a:xfrm>
              <a:off x="3440438" y="1763222"/>
              <a:ext cx="148590" cy="137160"/>
              <a:chOff x="388919" y="2342221"/>
              <a:chExt cx="761583" cy="761583"/>
            </a:xfrm>
          </p:grpSpPr>
          <p:sp>
            <p:nvSpPr>
              <p:cNvPr id="341" name="Rounded Rectangle 340"/>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42" name="Group 341"/>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43" name="Oval 342"/>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4" name="Oval 343"/>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5" name="Oval 344"/>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6" name="Oval 345"/>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57" name="Group 356"/>
            <p:cNvGrpSpPr/>
            <p:nvPr/>
          </p:nvGrpSpPr>
          <p:grpSpPr>
            <a:xfrm>
              <a:off x="3440437" y="2363651"/>
              <a:ext cx="148590" cy="137160"/>
              <a:chOff x="388919" y="2342221"/>
              <a:chExt cx="761583" cy="761583"/>
            </a:xfrm>
          </p:grpSpPr>
          <p:sp>
            <p:nvSpPr>
              <p:cNvPr id="358" name="Rounded Rectangle 357"/>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59" name="Group 358"/>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60" name="Oval 359"/>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1" name="Oval 360"/>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2" name="Oval 361"/>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3" name="Oval 362"/>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73" name="Group 372"/>
            <p:cNvGrpSpPr/>
            <p:nvPr/>
          </p:nvGrpSpPr>
          <p:grpSpPr>
            <a:xfrm>
              <a:off x="7518749" y="1821926"/>
              <a:ext cx="2832367" cy="618098"/>
              <a:chOff x="7481451" y="4530836"/>
              <a:chExt cx="2614493" cy="618098"/>
            </a:xfrm>
          </p:grpSpPr>
          <p:cxnSp>
            <p:nvCxnSpPr>
              <p:cNvPr id="238" name="Straight Connector 237"/>
              <p:cNvCxnSpPr>
                <a:cxnSpLocks/>
              </p:cNvCxnSpPr>
              <p:nvPr/>
            </p:nvCxnSpPr>
            <p:spPr>
              <a:xfrm>
                <a:off x="7490388" y="4597847"/>
                <a:ext cx="2589082" cy="1958"/>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33" name="Group 332"/>
              <p:cNvGrpSpPr/>
              <p:nvPr/>
            </p:nvGrpSpPr>
            <p:grpSpPr>
              <a:xfrm>
                <a:off x="10002804" y="4530836"/>
                <a:ext cx="91440" cy="91440"/>
                <a:chOff x="388919" y="2342221"/>
                <a:chExt cx="761583" cy="761583"/>
              </a:xfrm>
            </p:grpSpPr>
            <p:sp>
              <p:nvSpPr>
                <p:cNvPr id="334" name="Rounded Rectangle 333"/>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35" name="Group 334"/>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36" name="Oval 335"/>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7" name="Oval 336"/>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8" name="Oval 337"/>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9" name="Oval 338"/>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cxnSp>
            <p:nvCxnSpPr>
              <p:cNvPr id="370" name="Straight Connector 369"/>
              <p:cNvCxnSpPr>
                <a:cxnSpLocks/>
              </p:cNvCxnSpPr>
              <p:nvPr/>
            </p:nvCxnSpPr>
            <p:spPr>
              <a:xfrm flipV="1">
                <a:off x="7481451" y="5072267"/>
                <a:ext cx="2598019" cy="4549"/>
              </a:xfrm>
              <a:prstGeom prst="line">
                <a:avLst/>
              </a:prstGeom>
              <a:ln w="38100">
                <a:solidFill>
                  <a:srgbClr val="CC9900"/>
                </a:solidFill>
                <a:prstDash val="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7" name="Group 346"/>
              <p:cNvGrpSpPr/>
              <p:nvPr/>
            </p:nvGrpSpPr>
            <p:grpSpPr>
              <a:xfrm>
                <a:off x="10004504" y="5057494"/>
                <a:ext cx="91440" cy="91440"/>
                <a:chOff x="388919" y="2342221"/>
                <a:chExt cx="761583" cy="761583"/>
              </a:xfrm>
            </p:grpSpPr>
            <p:sp>
              <p:nvSpPr>
                <p:cNvPr id="348" name="Rounded Rectangle 347"/>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49" name="Group 348"/>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350" name="Oval 349"/>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1" name="Oval 350"/>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2" name="Oval 351"/>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3" name="Oval 352"/>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grpSp>
          <p:nvGrpSpPr>
            <p:cNvPr id="386" name="Group 385"/>
            <p:cNvGrpSpPr/>
            <p:nvPr/>
          </p:nvGrpSpPr>
          <p:grpSpPr>
            <a:xfrm>
              <a:off x="5743088" y="2361305"/>
              <a:ext cx="148590" cy="137160"/>
              <a:chOff x="9176155" y="2353660"/>
              <a:chExt cx="761589" cy="761583"/>
            </a:xfrm>
          </p:grpSpPr>
          <p:sp>
            <p:nvSpPr>
              <p:cNvPr id="387" name="Rounded Rectangle 386"/>
              <p:cNvSpPr/>
              <p:nvPr/>
            </p:nvSpPr>
            <p:spPr>
              <a:xfrm>
                <a:off x="9176155" y="2353660"/>
                <a:ext cx="761589" cy="761583"/>
              </a:xfrm>
              <a:prstGeom prst="roundRect">
                <a:avLst/>
              </a:prstGeom>
              <a:solidFill>
                <a:schemeClr val="accent6">
                  <a:lumMod val="75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88" name="Group 387"/>
              <p:cNvGrpSpPr/>
              <p:nvPr/>
            </p:nvGrpSpPr>
            <p:grpSpPr>
              <a:xfrm>
                <a:off x="9299201" y="2476704"/>
                <a:ext cx="515492" cy="515490"/>
                <a:chOff x="3595145" y="903265"/>
                <a:chExt cx="515492" cy="515492"/>
              </a:xfrm>
              <a:effectLst>
                <a:outerShdw blurRad="50800" dist="38100" dir="18900000" algn="bl" rotWithShape="0">
                  <a:prstClr val="black">
                    <a:alpha val="40000"/>
                  </a:prstClr>
                </a:outerShdw>
              </a:effectLst>
            </p:grpSpPr>
            <p:sp>
              <p:nvSpPr>
                <p:cNvPr id="389" name="Oval 388"/>
                <p:cNvSpPr/>
                <p:nvPr/>
              </p:nvSpPr>
              <p:spPr>
                <a:xfrm>
                  <a:off x="3595145" y="903265"/>
                  <a:ext cx="515492" cy="515492"/>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0" name="Oval 389"/>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1" name="Oval 390"/>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2" name="Oval 391"/>
                <p:cNvSpPr/>
                <p:nvPr/>
              </p:nvSpPr>
              <p:spPr>
                <a:xfrm>
                  <a:off x="3808784" y="1103148"/>
                  <a:ext cx="106590" cy="106590"/>
                </a:xfrm>
                <a:prstGeom prst="ellipse">
                  <a:avLst/>
                </a:prstGeom>
                <a:solidFill>
                  <a:schemeClr val="tx1"/>
                </a:solidFill>
                <a:ln w="9525">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00" name="Group 399"/>
            <p:cNvGrpSpPr/>
            <p:nvPr/>
          </p:nvGrpSpPr>
          <p:grpSpPr>
            <a:xfrm>
              <a:off x="6397482" y="1772468"/>
              <a:ext cx="148590" cy="137160"/>
              <a:chOff x="388919" y="2342221"/>
              <a:chExt cx="761583" cy="761583"/>
            </a:xfrm>
          </p:grpSpPr>
          <p:sp>
            <p:nvSpPr>
              <p:cNvPr id="401" name="Rounded Rectangle 400"/>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02" name="Group 401"/>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03" name="Oval 402"/>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4" name="Oval 403"/>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5" name="Oval 404"/>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6" name="Oval 405"/>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14" name="Group 413"/>
            <p:cNvGrpSpPr/>
            <p:nvPr/>
          </p:nvGrpSpPr>
          <p:grpSpPr>
            <a:xfrm>
              <a:off x="4686233" y="1814863"/>
              <a:ext cx="99060" cy="91440"/>
              <a:chOff x="388919" y="2342221"/>
              <a:chExt cx="761583" cy="761583"/>
            </a:xfrm>
          </p:grpSpPr>
          <p:sp>
            <p:nvSpPr>
              <p:cNvPr id="415" name="Rounded Rectangle 414"/>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16" name="Group 415"/>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17" name="Oval 416"/>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8" name="Oval 417"/>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 name="Oval 418"/>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0" name="Oval 419"/>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21" name="Group 420"/>
            <p:cNvGrpSpPr/>
            <p:nvPr/>
          </p:nvGrpSpPr>
          <p:grpSpPr>
            <a:xfrm>
              <a:off x="451068" y="2354985"/>
              <a:ext cx="99060" cy="91440"/>
              <a:chOff x="388919" y="2342221"/>
              <a:chExt cx="761583" cy="761583"/>
            </a:xfrm>
          </p:grpSpPr>
          <p:sp>
            <p:nvSpPr>
              <p:cNvPr id="422" name="Rounded Rectangle 421"/>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23" name="Group 422"/>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24" name="Oval 423"/>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5" name="Oval 424"/>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6" name="Oval 425"/>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7" name="Oval 426"/>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28" name="Group 427"/>
            <p:cNvGrpSpPr/>
            <p:nvPr/>
          </p:nvGrpSpPr>
          <p:grpSpPr>
            <a:xfrm>
              <a:off x="1183166" y="3487662"/>
              <a:ext cx="99060" cy="91440"/>
              <a:chOff x="388919" y="2342221"/>
              <a:chExt cx="761583" cy="761583"/>
            </a:xfrm>
          </p:grpSpPr>
          <p:sp>
            <p:nvSpPr>
              <p:cNvPr id="429" name="Rounded Rectangle 42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0" name="Group 42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31" name="Oval 43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2" name="Oval 43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3" name="Oval 43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4" name="Oval 43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35" name="Group 434"/>
            <p:cNvGrpSpPr/>
            <p:nvPr/>
          </p:nvGrpSpPr>
          <p:grpSpPr>
            <a:xfrm>
              <a:off x="4040970" y="3485416"/>
              <a:ext cx="99060" cy="91440"/>
              <a:chOff x="388919" y="2342221"/>
              <a:chExt cx="761583" cy="761583"/>
            </a:xfrm>
          </p:grpSpPr>
          <p:sp>
            <p:nvSpPr>
              <p:cNvPr id="436" name="Rounded Rectangle 435"/>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7" name="Group 436"/>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38" name="Oval 437"/>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9" name="Oval 438"/>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 name="Oval 439"/>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1" name="Oval 440"/>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44" name="Group 443"/>
            <p:cNvGrpSpPr/>
            <p:nvPr/>
          </p:nvGrpSpPr>
          <p:grpSpPr>
            <a:xfrm>
              <a:off x="5283869" y="3485356"/>
              <a:ext cx="99060" cy="91440"/>
              <a:chOff x="388919" y="2342221"/>
              <a:chExt cx="761583" cy="761583"/>
            </a:xfrm>
          </p:grpSpPr>
          <p:sp>
            <p:nvSpPr>
              <p:cNvPr id="445" name="Rounded Rectangle 444"/>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46" name="Group 445"/>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47" name="Oval 446"/>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8" name="Oval 447"/>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9" name="Oval 448"/>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0" name="Oval 449"/>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51" name="Group 450"/>
            <p:cNvGrpSpPr/>
            <p:nvPr/>
          </p:nvGrpSpPr>
          <p:grpSpPr>
            <a:xfrm>
              <a:off x="6896058" y="3485121"/>
              <a:ext cx="99060" cy="91440"/>
              <a:chOff x="388919" y="2342221"/>
              <a:chExt cx="761583" cy="761583"/>
            </a:xfrm>
          </p:grpSpPr>
          <p:sp>
            <p:nvSpPr>
              <p:cNvPr id="452" name="Rounded Rectangle 451"/>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53" name="Group 452"/>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54" name="Oval 453"/>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5" name="Oval 454"/>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6" name="Oval 455"/>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7" name="Oval 456"/>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58" name="Group 457"/>
            <p:cNvGrpSpPr/>
            <p:nvPr/>
          </p:nvGrpSpPr>
          <p:grpSpPr>
            <a:xfrm>
              <a:off x="2801585" y="3485239"/>
              <a:ext cx="99060" cy="91440"/>
              <a:chOff x="388919" y="2342221"/>
              <a:chExt cx="761583" cy="761583"/>
            </a:xfrm>
          </p:grpSpPr>
          <p:sp>
            <p:nvSpPr>
              <p:cNvPr id="459" name="Rounded Rectangle 458"/>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60" name="Group 459"/>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461" name="Oval 460"/>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2" name="Oval 461"/>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3" name="Oval 462"/>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4" name="Oval 463"/>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cxnSp>
          <p:nvCxnSpPr>
            <p:cNvPr id="466" name="Straight Connector 465"/>
            <p:cNvCxnSpPr/>
            <p:nvPr/>
          </p:nvCxnSpPr>
          <p:spPr>
            <a:xfrm>
              <a:off x="3611725" y="1882460"/>
              <a:ext cx="0" cy="509743"/>
            </a:xfrm>
            <a:prstGeom prst="line">
              <a:avLst/>
            </a:prstGeom>
            <a:ln w="38100">
              <a:solidFill>
                <a:srgbClr val="CC99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8" name="TextBox 467"/>
          <p:cNvSpPr txBox="1"/>
          <p:nvPr/>
        </p:nvSpPr>
        <p:spPr>
          <a:xfrm>
            <a:off x="409514" y="791572"/>
            <a:ext cx="8296336" cy="1384995"/>
          </a:xfrm>
          <a:prstGeom prst="rect">
            <a:avLst/>
          </a:prstGeom>
          <a:noFill/>
        </p:spPr>
        <p:txBody>
          <a:bodyPr wrap="square" rtlCol="0">
            <a:spAutoFit/>
          </a:bodyPr>
          <a:lstStyle/>
          <a:p>
            <a:pPr algn="ctr"/>
            <a:r>
              <a:rPr lang="en-US" sz="2800" dirty="0">
                <a:solidFill>
                  <a:prstClr val="black"/>
                </a:solidFill>
              </a:rPr>
              <a:t>Forward Stop Box, Straight Line Backing, Forward Tracking and Off-Set Reverse Tracking – Comparison of current BCS exercises</a:t>
            </a:r>
          </a:p>
        </p:txBody>
      </p:sp>
      <p:grpSp>
        <p:nvGrpSpPr>
          <p:cNvPr id="211" name="Group 210"/>
          <p:cNvGrpSpPr/>
          <p:nvPr/>
        </p:nvGrpSpPr>
        <p:grpSpPr>
          <a:xfrm>
            <a:off x="2711771" y="2869248"/>
            <a:ext cx="3116522" cy="499264"/>
            <a:chOff x="797330" y="2200040"/>
            <a:chExt cx="2394865" cy="499264"/>
          </a:xfrm>
        </p:grpSpPr>
        <p:sp>
          <p:nvSpPr>
            <p:cNvPr id="212" name="TextBox 211"/>
            <p:cNvSpPr txBox="1"/>
            <p:nvPr/>
          </p:nvSpPr>
          <p:spPr>
            <a:xfrm>
              <a:off x="924186" y="2306291"/>
              <a:ext cx="2268009" cy="246221"/>
            </a:xfrm>
            <a:prstGeom prst="rect">
              <a:avLst/>
            </a:prstGeom>
            <a:noFill/>
            <a:ln>
              <a:noFill/>
            </a:ln>
          </p:spPr>
          <p:txBody>
            <a:bodyPr wrap="square" rtlCol="0">
              <a:spAutoFit/>
            </a:bodyPr>
            <a:lstStyle/>
            <a:p>
              <a:pPr algn="ctr"/>
              <a:r>
                <a:rPr lang="en-US" sz="1000" dirty="0">
                  <a:solidFill>
                    <a:prstClr val="black"/>
                  </a:solidFill>
                </a:rPr>
                <a:t>Straight Line Backing</a:t>
              </a:r>
            </a:p>
          </p:txBody>
        </p:sp>
        <p:cxnSp>
          <p:nvCxnSpPr>
            <p:cNvPr id="213" name="Straight Connector 212"/>
            <p:cNvCxnSpPr/>
            <p:nvPr/>
          </p:nvCxnSpPr>
          <p:spPr>
            <a:xfrm>
              <a:off x="797330" y="2200040"/>
              <a:ext cx="2268011" cy="0"/>
            </a:xfrm>
            <a:prstGeom prst="line">
              <a:avLst/>
            </a:prstGeom>
            <a:ln w="25400">
              <a:solidFill>
                <a:srgbClr val="C00000"/>
              </a:solidFill>
              <a:beve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97330" y="2699304"/>
              <a:ext cx="2268010" cy="0"/>
            </a:xfrm>
            <a:prstGeom prst="line">
              <a:avLst/>
            </a:prstGeom>
            <a:ln w="25400">
              <a:solidFill>
                <a:srgbClr val="C00000"/>
              </a:solidFill>
              <a:bevel/>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p:nvGrpSpPr>
        <p:grpSpPr>
          <a:xfrm rot="10800000">
            <a:off x="885902" y="2223114"/>
            <a:ext cx="4726770" cy="2381111"/>
            <a:chOff x="797330" y="1316725"/>
            <a:chExt cx="6144800" cy="2381111"/>
          </a:xfrm>
        </p:grpSpPr>
        <p:cxnSp>
          <p:nvCxnSpPr>
            <p:cNvPr id="216" name="Straight Connector 215"/>
            <p:cNvCxnSpPr/>
            <p:nvPr/>
          </p:nvCxnSpPr>
          <p:spPr>
            <a:xfrm flipV="1">
              <a:off x="6942130" y="1316725"/>
              <a:ext cx="0" cy="1190556"/>
            </a:xfrm>
            <a:prstGeom prst="line">
              <a:avLst/>
            </a:prstGeom>
            <a:ln w="254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942130" y="2507280"/>
              <a:ext cx="0" cy="1190556"/>
            </a:xfrm>
            <a:prstGeom prst="line">
              <a:avLst/>
            </a:prstGeom>
            <a:ln w="25400">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18" name="Group 217"/>
            <p:cNvGrpSpPr/>
            <p:nvPr/>
          </p:nvGrpSpPr>
          <p:grpSpPr>
            <a:xfrm>
              <a:off x="799506" y="1969610"/>
              <a:ext cx="2946593" cy="499264"/>
              <a:chOff x="797330" y="2200040"/>
              <a:chExt cx="2902931" cy="499264"/>
            </a:xfrm>
          </p:grpSpPr>
          <p:sp>
            <p:nvSpPr>
              <p:cNvPr id="224" name="TextBox 223"/>
              <p:cNvSpPr txBox="1"/>
              <p:nvPr/>
            </p:nvSpPr>
            <p:spPr>
              <a:xfrm rot="10800000">
                <a:off x="1432253" y="2317116"/>
                <a:ext cx="2268008" cy="246221"/>
              </a:xfrm>
              <a:prstGeom prst="rect">
                <a:avLst/>
              </a:prstGeom>
              <a:noFill/>
              <a:ln>
                <a:noFill/>
              </a:ln>
            </p:spPr>
            <p:txBody>
              <a:bodyPr wrap="square" rtlCol="0">
                <a:spAutoFit/>
              </a:bodyPr>
              <a:lstStyle/>
              <a:p>
                <a:pPr algn="ctr"/>
                <a:r>
                  <a:rPr lang="en-US" sz="1000" dirty="0">
                    <a:solidFill>
                      <a:prstClr val="black"/>
                    </a:solidFill>
                  </a:rPr>
                  <a:t>Offset Backing Left</a:t>
                </a:r>
              </a:p>
            </p:txBody>
          </p:sp>
          <p:cxnSp>
            <p:nvCxnSpPr>
              <p:cNvPr id="225" name="Straight Connector 224"/>
              <p:cNvCxnSpPr/>
              <p:nvPr/>
            </p:nvCxnSpPr>
            <p:spPr>
              <a:xfrm>
                <a:off x="797330" y="2200040"/>
                <a:ext cx="2268011"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97330" y="2699304"/>
                <a:ext cx="2268010"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p:nvGrpSpPr>
          <p:grpSpPr>
            <a:xfrm>
              <a:off x="797330" y="2549345"/>
              <a:ext cx="3276301" cy="495605"/>
              <a:chOff x="797331" y="3010205"/>
              <a:chExt cx="3276301" cy="495605"/>
            </a:xfrm>
          </p:grpSpPr>
          <p:sp>
            <p:nvSpPr>
              <p:cNvPr id="221" name="TextBox 220"/>
              <p:cNvSpPr txBox="1"/>
              <p:nvPr/>
            </p:nvSpPr>
            <p:spPr>
              <a:xfrm rot="10800000">
                <a:off x="1116446" y="3162785"/>
                <a:ext cx="2957186" cy="246221"/>
              </a:xfrm>
              <a:prstGeom prst="rect">
                <a:avLst/>
              </a:prstGeom>
              <a:noFill/>
              <a:ln>
                <a:noFill/>
              </a:ln>
            </p:spPr>
            <p:txBody>
              <a:bodyPr wrap="square" rtlCol="0">
                <a:spAutoFit/>
              </a:bodyPr>
              <a:lstStyle/>
              <a:p>
                <a:pPr algn="ctr"/>
                <a:r>
                  <a:rPr lang="en-US" sz="1000" dirty="0">
                    <a:solidFill>
                      <a:prstClr val="black"/>
                    </a:solidFill>
                  </a:rPr>
                  <a:t>Offset Backing Right</a:t>
                </a:r>
              </a:p>
            </p:txBody>
          </p:sp>
          <p:cxnSp>
            <p:nvCxnSpPr>
              <p:cNvPr id="222" name="Straight Connector 221"/>
              <p:cNvCxnSpPr/>
              <p:nvPr/>
            </p:nvCxnSpPr>
            <p:spPr>
              <a:xfrm>
                <a:off x="801622" y="3505810"/>
                <a:ext cx="2300008"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797331" y="3010205"/>
                <a:ext cx="2304299" cy="0"/>
              </a:xfrm>
              <a:prstGeom prst="line">
                <a:avLst/>
              </a:prstGeom>
              <a:ln w="25400">
                <a:solidFill>
                  <a:schemeClr val="accent5">
                    <a:lumMod val="75000"/>
                  </a:schemeClr>
                </a:solidFill>
                <a:bevel/>
              </a:ln>
            </p:spPr>
            <p:style>
              <a:lnRef idx="1">
                <a:schemeClr val="accent1"/>
              </a:lnRef>
              <a:fillRef idx="0">
                <a:schemeClr val="accent1"/>
              </a:fillRef>
              <a:effectRef idx="0">
                <a:schemeClr val="accent1"/>
              </a:effectRef>
              <a:fontRef idx="minor">
                <a:schemeClr val="tx1"/>
              </a:fontRef>
            </p:style>
          </p:cxnSp>
        </p:grpSp>
      </p:grpSp>
      <p:grpSp>
        <p:nvGrpSpPr>
          <p:cNvPr id="227" name="Group 226"/>
          <p:cNvGrpSpPr/>
          <p:nvPr/>
        </p:nvGrpSpPr>
        <p:grpSpPr>
          <a:xfrm rot="10800000">
            <a:off x="3055510" y="2848924"/>
            <a:ext cx="2630892" cy="499867"/>
            <a:chOff x="5405930" y="5502268"/>
            <a:chExt cx="3420160" cy="499867"/>
          </a:xfrm>
        </p:grpSpPr>
        <p:cxnSp>
          <p:nvCxnSpPr>
            <p:cNvPr id="228" name="Straight Connector 227"/>
            <p:cNvCxnSpPr/>
            <p:nvPr/>
          </p:nvCxnSpPr>
          <p:spPr>
            <a:xfrm>
              <a:off x="5405930" y="5998474"/>
              <a:ext cx="3420160" cy="1"/>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5405930" y="5502870"/>
              <a:ext cx="3420159" cy="3660"/>
            </a:xfrm>
            <a:prstGeom prst="line">
              <a:avLst/>
            </a:prstGeom>
            <a:ln w="25400" cap="flat">
              <a:solidFill>
                <a:schemeClr val="accent3">
                  <a:lumMod val="5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8823975" y="5502870"/>
              <a:ext cx="0" cy="495605"/>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548274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555955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5636360" y="550653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71317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578998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5784739" y="550652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5861549" y="550469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938359" y="5502869"/>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6020410" y="550592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6097220" y="550409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6174030" y="5502268"/>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250840" y="550653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327650" y="550470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6404460" y="5502870"/>
              <a:ext cx="0" cy="495605"/>
            </a:xfrm>
            <a:prstGeom prst="line">
              <a:avLst/>
            </a:prstGeom>
            <a:ln w="3175"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rot="10800000">
              <a:off x="5946720" y="5558316"/>
              <a:ext cx="2417599" cy="400110"/>
            </a:xfrm>
            <a:prstGeom prst="rect">
              <a:avLst/>
            </a:prstGeom>
            <a:noFill/>
            <a:ln>
              <a:noFill/>
            </a:ln>
          </p:spPr>
          <p:txBody>
            <a:bodyPr wrap="square" rtlCol="0">
              <a:spAutoFit/>
            </a:bodyPr>
            <a:lstStyle/>
            <a:p>
              <a:pPr algn="ctr"/>
              <a:r>
                <a:rPr lang="en-US" sz="1000" dirty="0">
                  <a:solidFill>
                    <a:prstClr val="black"/>
                  </a:solidFill>
                </a:rPr>
                <a:t>Parallel Parking </a:t>
              </a:r>
              <a:br>
                <a:rPr lang="en-US" sz="1000" dirty="0">
                  <a:solidFill>
                    <a:prstClr val="black"/>
                  </a:solidFill>
                </a:rPr>
              </a:br>
              <a:r>
                <a:rPr lang="en-US" sz="1000" dirty="0">
                  <a:solidFill>
                    <a:prstClr val="black"/>
                  </a:solidFill>
                </a:rPr>
                <a:t>(Conventional &amp; Sight-side)</a:t>
              </a:r>
            </a:p>
          </p:txBody>
        </p:sp>
        <p:cxnSp>
          <p:nvCxnSpPr>
            <p:cNvPr id="255" name="Straight Connector 254"/>
            <p:cNvCxnSpPr/>
            <p:nvPr/>
          </p:nvCxnSpPr>
          <p:spPr>
            <a:xfrm>
              <a:off x="5405930" y="5506530"/>
              <a:ext cx="0" cy="495605"/>
            </a:xfrm>
            <a:prstGeom prst="line">
              <a:avLst/>
            </a:prstGeom>
            <a:ln w="25400" cap="flat">
              <a:solidFill>
                <a:schemeClr val="accent3">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rot="10800000">
            <a:off x="2428607" y="2694505"/>
            <a:ext cx="3249653" cy="3550911"/>
            <a:chOff x="797331" y="3410129"/>
            <a:chExt cx="4224549" cy="3550911"/>
          </a:xfrm>
        </p:grpSpPr>
        <p:grpSp>
          <p:nvGrpSpPr>
            <p:cNvPr id="257" name="Group 256"/>
            <p:cNvGrpSpPr/>
            <p:nvPr/>
          </p:nvGrpSpPr>
          <p:grpSpPr>
            <a:xfrm>
              <a:off x="797331" y="3410129"/>
              <a:ext cx="4224549" cy="3550911"/>
              <a:chOff x="797331" y="3410129"/>
              <a:chExt cx="4224549" cy="3550911"/>
            </a:xfrm>
          </p:grpSpPr>
          <p:grpSp>
            <p:nvGrpSpPr>
              <p:cNvPr id="260" name="Group 259"/>
              <p:cNvGrpSpPr/>
              <p:nvPr/>
            </p:nvGrpSpPr>
            <p:grpSpPr>
              <a:xfrm>
                <a:off x="797331" y="6309374"/>
                <a:ext cx="2740806" cy="499266"/>
                <a:chOff x="797331" y="4005074"/>
                <a:chExt cx="2740806" cy="499266"/>
              </a:xfrm>
            </p:grpSpPr>
            <p:cxnSp>
              <p:nvCxnSpPr>
                <p:cNvPr id="263" name="Straight Connector 262"/>
                <p:cNvCxnSpPr/>
                <p:nvPr/>
              </p:nvCxnSpPr>
              <p:spPr>
                <a:xfrm rot="5400000">
                  <a:off x="547698" y="4254707"/>
                  <a:ext cx="499265" cy="0"/>
                </a:xfrm>
                <a:prstGeom prst="line">
                  <a:avLst/>
                </a:prstGeom>
                <a:ln w="25400" cap="flat">
                  <a:solidFill>
                    <a:schemeClr val="accent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662912" y="4254708"/>
                  <a:ext cx="499265" cy="0"/>
                </a:xfrm>
                <a:prstGeom prst="line">
                  <a:avLst/>
                </a:prstGeom>
                <a:ln w="25400" cap="flat">
                  <a:solidFill>
                    <a:schemeClr val="accent2">
                      <a:lumMod val="75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797331" y="4005075"/>
                  <a:ext cx="2740806" cy="495605"/>
                  <a:chOff x="797331" y="3010205"/>
                  <a:chExt cx="4116502" cy="495605"/>
                </a:xfrm>
              </p:grpSpPr>
              <p:sp>
                <p:nvSpPr>
                  <p:cNvPr id="266" name="TextBox 265"/>
                  <p:cNvSpPr txBox="1"/>
                  <p:nvPr/>
                </p:nvSpPr>
                <p:spPr>
                  <a:xfrm rot="10800000">
                    <a:off x="2609537" y="3135104"/>
                    <a:ext cx="2304296" cy="246221"/>
                  </a:xfrm>
                  <a:prstGeom prst="rect">
                    <a:avLst/>
                  </a:prstGeom>
                  <a:noFill/>
                  <a:ln>
                    <a:noFill/>
                  </a:ln>
                </p:spPr>
                <p:txBody>
                  <a:bodyPr wrap="square" rtlCol="0">
                    <a:spAutoFit/>
                  </a:bodyPr>
                  <a:lstStyle/>
                  <a:p>
                    <a:pPr algn="ctr"/>
                    <a:r>
                      <a:rPr lang="en-US" sz="1000" dirty="0">
                        <a:solidFill>
                          <a:prstClr val="black"/>
                        </a:solidFill>
                      </a:rPr>
                      <a:t>90</a:t>
                    </a:r>
                    <a:r>
                      <a:rPr lang="en-US" sz="1000" dirty="0">
                        <a:solidFill>
                          <a:prstClr val="black"/>
                        </a:solidFill>
                        <a:sym typeface="Symbol"/>
                      </a:rPr>
                      <a:t> Alley Dock</a:t>
                    </a:r>
                    <a:endParaRPr lang="en-US" sz="1000" dirty="0">
                      <a:solidFill>
                        <a:prstClr val="black"/>
                      </a:solidFill>
                    </a:endParaRPr>
                  </a:p>
                </p:txBody>
              </p:sp>
              <p:cxnSp>
                <p:nvCxnSpPr>
                  <p:cNvPr id="267" name="Straight Connector 266"/>
                  <p:cNvCxnSpPr/>
                  <p:nvPr/>
                </p:nvCxnSpPr>
                <p:spPr>
                  <a:xfrm>
                    <a:off x="801622" y="3505810"/>
                    <a:ext cx="2300008" cy="0"/>
                  </a:xfrm>
                  <a:prstGeom prst="line">
                    <a:avLst/>
                  </a:prstGeom>
                  <a:ln w="25400">
                    <a:solidFill>
                      <a:schemeClr val="accent2">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7331" y="3010205"/>
                    <a:ext cx="2304299" cy="0"/>
                  </a:xfrm>
                  <a:prstGeom prst="line">
                    <a:avLst/>
                  </a:prstGeom>
                  <a:ln w="25400">
                    <a:solidFill>
                      <a:schemeClr val="accent2">
                        <a:lumMod val="75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261" name="Straight Connector 260"/>
              <p:cNvCxnSpPr/>
              <p:nvPr/>
            </p:nvCxnSpPr>
            <p:spPr>
              <a:xfrm>
                <a:off x="4253780" y="3429000"/>
                <a:ext cx="0" cy="3532040"/>
              </a:xfrm>
              <a:prstGeom prst="line">
                <a:avLst/>
              </a:prstGeom>
              <a:ln w="25400" cap="flat">
                <a:solidFill>
                  <a:schemeClr val="accent2">
                    <a:lumMod val="75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5021880" y="3410129"/>
                <a:ext cx="0" cy="3550911"/>
              </a:xfrm>
              <a:prstGeom prst="line">
                <a:avLst/>
              </a:prstGeom>
              <a:ln w="25400" cap="flat">
                <a:solidFill>
                  <a:schemeClr val="accent2">
                    <a:lumMod val="75000"/>
                  </a:schemeClr>
                </a:solidFill>
                <a:prstDash val="lgDash"/>
                <a:miter lim="800000"/>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373912" y="6309375"/>
              <a:ext cx="1534223" cy="0"/>
            </a:xfrm>
            <a:prstGeom prst="line">
              <a:avLst/>
            </a:prstGeom>
            <a:ln w="25400">
              <a:solidFill>
                <a:schemeClr val="accent2">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2373912" y="6806463"/>
              <a:ext cx="1534223" cy="0"/>
            </a:xfrm>
            <a:prstGeom prst="line">
              <a:avLst/>
            </a:prstGeom>
            <a:ln w="25400">
              <a:solidFill>
                <a:schemeClr val="accent2">
                  <a:lumMod val="75000"/>
                </a:schemeClr>
              </a:solidFill>
              <a:prstDash val="sysDot"/>
              <a:bevel/>
            </a:ln>
          </p:spPr>
          <p:style>
            <a:lnRef idx="1">
              <a:schemeClr val="accent1"/>
            </a:lnRef>
            <a:fillRef idx="0">
              <a:schemeClr val="accent1"/>
            </a:fillRef>
            <a:effectRef idx="0">
              <a:schemeClr val="accent1"/>
            </a:effectRef>
            <a:fontRef idx="minor">
              <a:schemeClr val="tx1"/>
            </a:fontRef>
          </p:style>
        </p:cxnSp>
      </p:grpSp>
      <p:sp>
        <p:nvSpPr>
          <p:cNvPr id="191" name="TextBox 190"/>
          <p:cNvSpPr txBox="1"/>
          <p:nvPr/>
        </p:nvSpPr>
        <p:spPr>
          <a:xfrm>
            <a:off x="3452602" y="26358"/>
            <a:ext cx="285847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Comparison</a:t>
            </a:r>
            <a:endParaRPr lang="en-US" sz="4400" b="1" dirty="0">
              <a:solidFill>
                <a:schemeClr val="bg1"/>
              </a:solidFill>
            </a:endParaRPr>
          </a:p>
        </p:txBody>
      </p:sp>
      <p:sp>
        <p:nvSpPr>
          <p:cNvPr id="3" name="Rectangle 2">
            <a:extLst>
              <a:ext uri="{FF2B5EF4-FFF2-40B4-BE49-F238E27FC236}">
                <a16:creationId xmlns:a16="http://schemas.microsoft.com/office/drawing/2014/main" id="{E7942B00-D2D0-D37B-4A57-D6BC9B400069}"/>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Comparison – 2005 Model vs. Modernized </a:t>
            </a:r>
          </a:p>
          <a:p>
            <a:pPr algn="ctr"/>
            <a:r>
              <a:rPr lang="en-US" sz="3200" b="1" dirty="0">
                <a:solidFill>
                  <a:schemeClr val="accent5">
                    <a:lumMod val="75000"/>
                  </a:schemeClr>
                </a:solidFill>
              </a:rPr>
              <a:t>            Basic Skills Testing Course Footprints</a:t>
            </a:r>
          </a:p>
        </p:txBody>
      </p:sp>
      <p:pic>
        <p:nvPicPr>
          <p:cNvPr id="4" name="Picture 3">
            <a:extLst>
              <a:ext uri="{FF2B5EF4-FFF2-40B4-BE49-F238E27FC236}">
                <a16:creationId xmlns:a16="http://schemas.microsoft.com/office/drawing/2014/main" id="{50D7C6E8-C5C0-97B4-4CF1-C0CB9227997A}"/>
              </a:ext>
            </a:extLst>
          </p:cNvPr>
          <p:cNvPicPr/>
          <p:nvPr/>
        </p:nvPicPr>
        <p:blipFill>
          <a:blip r:embed="rId3"/>
          <a:stretch>
            <a:fillRect/>
          </a:stretch>
        </p:blipFill>
        <p:spPr>
          <a:xfrm>
            <a:off x="158619" y="74644"/>
            <a:ext cx="1360777" cy="746449"/>
          </a:xfrm>
          <a:prstGeom prst="rect">
            <a:avLst/>
          </a:prstGeom>
        </p:spPr>
      </p:pic>
      <p:sp>
        <p:nvSpPr>
          <p:cNvPr id="5" name="Rectangle 4">
            <a:extLst>
              <a:ext uri="{FF2B5EF4-FFF2-40B4-BE49-F238E27FC236}">
                <a16:creationId xmlns:a16="http://schemas.microsoft.com/office/drawing/2014/main" id="{ABFA85DA-0D93-8701-F6AB-93F974A01E81}"/>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Tree>
    <p:extLst>
      <p:ext uri="{BB962C8B-B14F-4D97-AF65-F5344CB8AC3E}">
        <p14:creationId xmlns:p14="http://schemas.microsoft.com/office/powerpoint/2010/main" val="29997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1"/>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
                                        </p:tgtEl>
                                        <p:attrNameLst>
                                          <p:attrName>style.visibility</p:attrName>
                                        </p:attrNameLst>
                                      </p:cBhvr>
                                      <p:to>
                                        <p:strVal val="visible"/>
                                      </p:to>
                                    </p:set>
                                    <p:animEffect transition="in" filter="fade">
                                      <p:cBhvr>
                                        <p:cTn id="14" dur="1000"/>
                                        <p:tgtEl>
                                          <p:spTgt spid="215"/>
                                        </p:tgtEl>
                                      </p:cBhvr>
                                    </p:animEffect>
                                    <p:anim calcmode="lin" valueType="num">
                                      <p:cBhvr>
                                        <p:cTn id="15" dur="1000" fill="hold"/>
                                        <p:tgtEl>
                                          <p:spTgt spid="215"/>
                                        </p:tgtEl>
                                        <p:attrNameLst>
                                          <p:attrName>ppt_x</p:attrName>
                                        </p:attrNameLst>
                                      </p:cBhvr>
                                      <p:tavLst>
                                        <p:tav tm="0">
                                          <p:val>
                                            <p:strVal val="#ppt_x"/>
                                          </p:val>
                                        </p:tav>
                                        <p:tav tm="100000">
                                          <p:val>
                                            <p:strVal val="#ppt_x"/>
                                          </p:val>
                                        </p:tav>
                                      </p:tavLst>
                                    </p:anim>
                                    <p:anim calcmode="lin" valueType="num">
                                      <p:cBhvr>
                                        <p:cTn id="16" dur="1000" fill="hold"/>
                                        <p:tgtEl>
                                          <p:spTgt spid="2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fade">
                                      <p:cBhvr>
                                        <p:cTn id="21" dur="1000"/>
                                        <p:tgtEl>
                                          <p:spTgt spid="227"/>
                                        </p:tgtEl>
                                      </p:cBhvr>
                                    </p:animEffect>
                                    <p:anim calcmode="lin" valueType="num">
                                      <p:cBhvr>
                                        <p:cTn id="22" dur="1000" fill="hold"/>
                                        <p:tgtEl>
                                          <p:spTgt spid="227"/>
                                        </p:tgtEl>
                                        <p:attrNameLst>
                                          <p:attrName>ppt_x</p:attrName>
                                        </p:attrNameLst>
                                      </p:cBhvr>
                                      <p:tavLst>
                                        <p:tav tm="0">
                                          <p:val>
                                            <p:strVal val="#ppt_x"/>
                                          </p:val>
                                        </p:tav>
                                        <p:tav tm="100000">
                                          <p:val>
                                            <p:strVal val="#ppt_x"/>
                                          </p:val>
                                        </p:tav>
                                      </p:tavLst>
                                    </p:anim>
                                    <p:anim calcmode="lin" valueType="num">
                                      <p:cBhvr>
                                        <p:cTn id="23" dur="1000" fill="hold"/>
                                        <p:tgtEl>
                                          <p:spTgt spid="22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27"/>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fade">
                                      <p:cBhvr>
                                        <p:cTn id="28" dur="1000"/>
                                        <p:tgtEl>
                                          <p:spTgt spid="256"/>
                                        </p:tgtEl>
                                      </p:cBhvr>
                                    </p:animEffect>
                                    <p:anim calcmode="lin" valueType="num">
                                      <p:cBhvr>
                                        <p:cTn id="29" dur="1000" fill="hold"/>
                                        <p:tgtEl>
                                          <p:spTgt spid="256"/>
                                        </p:tgtEl>
                                        <p:attrNameLst>
                                          <p:attrName>ppt_x</p:attrName>
                                        </p:attrNameLst>
                                      </p:cBhvr>
                                      <p:tavLst>
                                        <p:tav tm="0">
                                          <p:val>
                                            <p:strVal val="#ppt_x"/>
                                          </p:val>
                                        </p:tav>
                                        <p:tav tm="100000">
                                          <p:val>
                                            <p:strVal val="#ppt_x"/>
                                          </p:val>
                                        </p:tav>
                                      </p:tavLst>
                                    </p:anim>
                                    <p:anim calcmode="lin" valueType="num">
                                      <p:cBhvr>
                                        <p:cTn id="30" dur="1000" fill="hold"/>
                                        <p:tgtEl>
                                          <p:spTgt spid="25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5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Forward Stop; Straight Line Backing; </a:t>
            </a:r>
          </a:p>
          <a:p>
            <a:r>
              <a:rPr lang="en-US" dirty="0"/>
              <a:t>Forward  Offset Tracking; Reverse Offset Backing</a:t>
            </a:r>
          </a:p>
        </p:txBody>
      </p:sp>
      <p:sp>
        <p:nvSpPr>
          <p:cNvPr id="3" name="Title 2"/>
          <p:cNvSpPr>
            <a:spLocks noGrp="1"/>
          </p:cNvSpPr>
          <p:nvPr>
            <p:ph type="title"/>
          </p:nvPr>
        </p:nvSpPr>
        <p:spPr/>
        <p:txBody>
          <a:bodyPr/>
          <a:lstStyle/>
          <a:p>
            <a:r>
              <a:rPr lang="en-US" dirty="0"/>
              <a:t>Proposed Basic Control Skills </a:t>
            </a:r>
          </a:p>
        </p:txBody>
      </p:sp>
      <p:cxnSp>
        <p:nvCxnSpPr>
          <p:cNvPr id="8" name="Straight Arrow Connector 7">
            <a:extLst>
              <a:ext uri="{FF2B5EF4-FFF2-40B4-BE49-F238E27FC236}">
                <a16:creationId xmlns:a16="http://schemas.microsoft.com/office/drawing/2014/main" id="{FC516401-AF5D-456A-9542-C50385630250}"/>
              </a:ext>
            </a:extLst>
          </p:cNvPr>
          <p:cNvCxnSpPr>
            <a:cxnSpLocks/>
          </p:cNvCxnSpPr>
          <p:nvPr/>
        </p:nvCxnSpPr>
        <p:spPr>
          <a:xfrm>
            <a:off x="959827" y="3010932"/>
            <a:ext cx="0" cy="14868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E722B5-FDC8-4FD0-A295-AAF123165BE9}"/>
              </a:ext>
            </a:extLst>
          </p:cNvPr>
          <p:cNvSpPr txBox="1"/>
          <p:nvPr/>
        </p:nvSpPr>
        <p:spPr>
          <a:xfrm>
            <a:off x="713806" y="3590785"/>
            <a:ext cx="476412" cy="369332"/>
          </a:xfrm>
          <a:prstGeom prst="rect">
            <a:avLst/>
          </a:prstGeom>
          <a:solidFill>
            <a:schemeClr val="bg1"/>
          </a:solidFill>
        </p:spPr>
        <p:txBody>
          <a:bodyPr wrap="none" rtlCol="0">
            <a:spAutoFit/>
          </a:bodyPr>
          <a:lstStyle/>
          <a:p>
            <a:r>
              <a:rPr lang="en-US" dirty="0"/>
              <a:t>40’</a:t>
            </a:r>
          </a:p>
        </p:txBody>
      </p:sp>
      <p:grpSp>
        <p:nvGrpSpPr>
          <p:cNvPr id="13" name="Group 12">
            <a:extLst>
              <a:ext uri="{FF2B5EF4-FFF2-40B4-BE49-F238E27FC236}">
                <a16:creationId xmlns:a16="http://schemas.microsoft.com/office/drawing/2014/main" id="{7BEF96D6-BA7D-49B8-8ECA-D492801BC43C}"/>
              </a:ext>
            </a:extLst>
          </p:cNvPr>
          <p:cNvGrpSpPr/>
          <p:nvPr/>
        </p:nvGrpSpPr>
        <p:grpSpPr>
          <a:xfrm>
            <a:off x="3327874" y="3006786"/>
            <a:ext cx="2617659" cy="369332"/>
            <a:chOff x="391151" y="3928265"/>
            <a:chExt cx="2959796" cy="503147"/>
          </a:xfrm>
        </p:grpSpPr>
        <p:grpSp>
          <p:nvGrpSpPr>
            <p:cNvPr id="14" name="Group 13">
              <a:extLst>
                <a:ext uri="{FF2B5EF4-FFF2-40B4-BE49-F238E27FC236}">
                  <a16:creationId xmlns:a16="http://schemas.microsoft.com/office/drawing/2014/main" id="{736F554C-8518-48CA-92B8-7D06DE0E61C2}"/>
                </a:ext>
              </a:extLst>
            </p:cNvPr>
            <p:cNvGrpSpPr/>
            <p:nvPr/>
          </p:nvGrpSpPr>
          <p:grpSpPr>
            <a:xfrm>
              <a:off x="391151" y="3928265"/>
              <a:ext cx="2959796" cy="498170"/>
              <a:chOff x="1498600" y="1731963"/>
              <a:chExt cx="2809999" cy="536575"/>
            </a:xfrm>
          </p:grpSpPr>
          <p:pic>
            <p:nvPicPr>
              <p:cNvPr id="16" name="Picture 647" descr="truckbody">
                <a:extLst>
                  <a:ext uri="{FF2B5EF4-FFF2-40B4-BE49-F238E27FC236}">
                    <a16:creationId xmlns:a16="http://schemas.microsoft.com/office/drawing/2014/main" id="{95BACB1F-CE54-41F6-A19A-49E27C5B6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498600" y="1731963"/>
                <a:ext cx="1220389" cy="536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48" descr="trailer">
                <a:extLst>
                  <a:ext uri="{FF2B5EF4-FFF2-40B4-BE49-F238E27FC236}">
                    <a16:creationId xmlns:a16="http://schemas.microsoft.com/office/drawing/2014/main" id="{836572D7-84C9-422C-82A3-98CDEFB59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20423" y="1748493"/>
                <a:ext cx="2088176" cy="49588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F6579A6-F148-4870-A488-43EDC3BB9DCD}"/>
                </a:ext>
              </a:extLst>
            </p:cNvPr>
            <p:cNvSpPr txBox="1"/>
            <p:nvPr/>
          </p:nvSpPr>
          <p:spPr>
            <a:xfrm>
              <a:off x="1580801" y="4010126"/>
              <a:ext cx="1465713" cy="421286"/>
            </a:xfrm>
            <a:prstGeom prst="rect">
              <a:avLst/>
            </a:prstGeom>
            <a:noFill/>
          </p:spPr>
          <p:txBody>
            <a:bodyPr wrap="none" rtlCol="0">
              <a:spAutoFit/>
            </a:bodyPr>
            <a:lstStyle/>
            <a:p>
              <a:r>
                <a:rPr lang="en-US" sz="1600" dirty="0"/>
                <a:t>75’ Class A</a:t>
              </a:r>
            </a:p>
          </p:txBody>
        </p:sp>
      </p:grpSp>
      <p:sp>
        <p:nvSpPr>
          <p:cNvPr id="18" name="TextBox 17"/>
          <p:cNvSpPr txBox="1"/>
          <p:nvPr/>
        </p:nvSpPr>
        <p:spPr>
          <a:xfrm>
            <a:off x="7665747" y="5853953"/>
            <a:ext cx="1105944" cy="369332"/>
          </a:xfrm>
          <a:prstGeom prst="rect">
            <a:avLst/>
          </a:prstGeom>
          <a:noFill/>
        </p:spPr>
        <p:txBody>
          <a:bodyPr wrap="none" rtlCol="0">
            <a:spAutoFit/>
          </a:bodyPr>
          <a:lstStyle/>
          <a:p>
            <a:r>
              <a:rPr lang="en-US" dirty="0"/>
              <a:t>Page 12-4</a:t>
            </a:r>
          </a:p>
        </p:txBody>
      </p:sp>
      <p:grpSp>
        <p:nvGrpSpPr>
          <p:cNvPr id="19" name="Group 18">
            <a:extLst>
              <a:ext uri="{FF2B5EF4-FFF2-40B4-BE49-F238E27FC236}">
                <a16:creationId xmlns:a16="http://schemas.microsoft.com/office/drawing/2014/main" id="{2C68CF14-3F69-4E55-8352-BB6CE2C39202}"/>
              </a:ext>
            </a:extLst>
          </p:cNvPr>
          <p:cNvGrpSpPr>
            <a:grpSpLocks noChangeAspect="1"/>
          </p:cNvGrpSpPr>
          <p:nvPr/>
        </p:nvGrpSpPr>
        <p:grpSpPr>
          <a:xfrm>
            <a:off x="2800685" y="3337035"/>
            <a:ext cx="91440" cy="91440"/>
            <a:chOff x="388919" y="2342221"/>
            <a:chExt cx="761583" cy="761583"/>
          </a:xfrm>
        </p:grpSpPr>
        <p:sp>
          <p:nvSpPr>
            <p:cNvPr id="20" name="Rounded Rectangle 187">
              <a:extLst>
                <a:ext uri="{FF2B5EF4-FFF2-40B4-BE49-F238E27FC236}">
                  <a16:creationId xmlns:a16="http://schemas.microsoft.com/office/drawing/2014/main" id="{EAB8B328-E3A8-42E3-9ACA-6F9517F6663E}"/>
                </a:ext>
              </a:extLst>
            </p:cNvPr>
            <p:cNvSpPr/>
            <p:nvPr/>
          </p:nvSpPr>
          <p:spPr>
            <a:xfrm>
              <a:off x="388919" y="2342221"/>
              <a:ext cx="761583" cy="761583"/>
            </a:xfrm>
            <a:prstGeom prst="roundRect">
              <a:avLst/>
            </a:prstGeom>
            <a:solidFill>
              <a:srgbClr val="FF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EABE447-7E01-40B7-8D78-E192CFF922DF}"/>
                </a:ext>
              </a:extLst>
            </p:cNvPr>
            <p:cNvGrpSpPr/>
            <p:nvPr/>
          </p:nvGrpSpPr>
          <p:grpSpPr>
            <a:xfrm>
              <a:off x="511964" y="2465266"/>
              <a:ext cx="515492" cy="515492"/>
              <a:chOff x="3595145" y="903265"/>
              <a:chExt cx="515492" cy="515492"/>
            </a:xfrm>
            <a:effectLst>
              <a:outerShdw blurRad="50800" dist="38100" dir="18900000" algn="bl" rotWithShape="0">
                <a:prstClr val="black">
                  <a:alpha val="40000"/>
                </a:prstClr>
              </a:outerShdw>
            </a:effectLst>
          </p:grpSpPr>
          <p:sp>
            <p:nvSpPr>
              <p:cNvPr id="22" name="Oval 21">
                <a:extLst>
                  <a:ext uri="{FF2B5EF4-FFF2-40B4-BE49-F238E27FC236}">
                    <a16:creationId xmlns:a16="http://schemas.microsoft.com/office/drawing/2014/main" id="{C2EE0C04-B907-4317-98BD-04787F1B619F}"/>
                  </a:ext>
                </a:extLst>
              </p:cNvPr>
              <p:cNvSpPr/>
              <p:nvPr/>
            </p:nvSpPr>
            <p:spPr>
              <a:xfrm>
                <a:off x="3595145" y="903265"/>
                <a:ext cx="515492" cy="515492"/>
              </a:xfrm>
              <a:prstGeom prst="ellipse">
                <a:avLst/>
              </a:prstGeom>
              <a:solidFill>
                <a:srgbClr val="FF9900"/>
              </a:solidFill>
              <a:ln w="317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67ECA3-7D7F-44EF-891E-08AAEEEA4BC0}"/>
                  </a:ext>
                </a:extLst>
              </p:cNvPr>
              <p:cNvSpPr/>
              <p:nvPr/>
            </p:nvSpPr>
            <p:spPr>
              <a:xfrm>
                <a:off x="3659248" y="965524"/>
                <a:ext cx="389130" cy="3891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228182-DF17-401E-9915-C797854ACB68}"/>
                  </a:ext>
                </a:extLst>
              </p:cNvPr>
              <p:cNvSpPr/>
              <p:nvPr/>
            </p:nvSpPr>
            <p:spPr>
              <a:xfrm>
                <a:off x="3725426" y="1033546"/>
                <a:ext cx="254930" cy="254930"/>
              </a:xfrm>
              <a:prstGeom prst="ellipse">
                <a:avLst/>
              </a:prstGeom>
              <a:solidFill>
                <a:srgbClr val="FF9900"/>
              </a:solidFill>
              <a:ln w="9525">
                <a:solidFill>
                  <a:srgbClr val="FF9900"/>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A1A9B74-F45A-4DFF-B4E9-C7FF60FD662E}"/>
                  </a:ext>
                </a:extLst>
              </p:cNvPr>
              <p:cNvSpPr/>
              <p:nvPr/>
            </p:nvSpPr>
            <p:spPr>
              <a:xfrm>
                <a:off x="3808784" y="1103148"/>
                <a:ext cx="106590" cy="106590"/>
              </a:xfrm>
              <a:prstGeom prst="ellipse">
                <a:avLst/>
              </a:prstGeom>
              <a:solidFill>
                <a:schemeClr val="tx1"/>
              </a:solidFill>
              <a:ln>
                <a:solidFill>
                  <a:srgbClr val="FF990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id="{62416270-BA4B-AD4F-4BCF-74B65D2BA792}"/>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Modernized </a:t>
            </a:r>
          </a:p>
          <a:p>
            <a:pPr algn="ctr"/>
            <a:r>
              <a:rPr lang="en-US" sz="3200" b="1" dirty="0">
                <a:solidFill>
                  <a:schemeClr val="accent5">
                    <a:lumMod val="75000"/>
                  </a:schemeClr>
                </a:solidFill>
              </a:rPr>
              <a:t>Basic Skills Testing Maneuvers</a:t>
            </a:r>
          </a:p>
        </p:txBody>
      </p:sp>
      <p:pic>
        <p:nvPicPr>
          <p:cNvPr id="9" name="Picture 8">
            <a:extLst>
              <a:ext uri="{FF2B5EF4-FFF2-40B4-BE49-F238E27FC236}">
                <a16:creationId xmlns:a16="http://schemas.microsoft.com/office/drawing/2014/main" id="{EF58516F-6A64-60A9-2E15-6A9ED18A5ABD}"/>
              </a:ext>
            </a:extLst>
          </p:cNvPr>
          <p:cNvPicPr/>
          <p:nvPr/>
        </p:nvPicPr>
        <p:blipFill>
          <a:blip r:embed="rId5"/>
          <a:stretch>
            <a:fillRect/>
          </a:stretch>
        </p:blipFill>
        <p:spPr>
          <a:xfrm>
            <a:off x="158619" y="74644"/>
            <a:ext cx="1360777" cy="746449"/>
          </a:xfrm>
          <a:prstGeom prst="rect">
            <a:avLst/>
          </a:prstGeom>
        </p:spPr>
      </p:pic>
      <p:sp>
        <p:nvSpPr>
          <p:cNvPr id="11" name="Rectangle 10">
            <a:extLst>
              <a:ext uri="{FF2B5EF4-FFF2-40B4-BE49-F238E27FC236}">
                <a16:creationId xmlns:a16="http://schemas.microsoft.com/office/drawing/2014/main" id="{00E8468A-C29F-2F99-8980-3C5F78CDAF95}"/>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12" name="Picture 11" descr="Graphical user interface, application, Teams">
            <a:extLst>
              <a:ext uri="{FF2B5EF4-FFF2-40B4-BE49-F238E27FC236}">
                <a16:creationId xmlns:a16="http://schemas.microsoft.com/office/drawing/2014/main" id="{A8044CFA-28D4-6DDC-B8EB-FDA960C47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 y="2337541"/>
            <a:ext cx="9144000" cy="2506488"/>
          </a:xfrm>
          <a:prstGeom prst="rect">
            <a:avLst/>
          </a:prstGeom>
        </p:spPr>
      </p:pic>
    </p:spTree>
    <p:extLst>
      <p:ext uri="{BB962C8B-B14F-4D97-AF65-F5344CB8AC3E}">
        <p14:creationId xmlns:p14="http://schemas.microsoft.com/office/powerpoint/2010/main" val="47242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015" y="26358"/>
            <a:ext cx="665964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Proposed Basic Control Skills </a:t>
            </a:r>
            <a:endParaRPr lang="en-US" sz="4400" b="1" dirty="0">
              <a:solidFill>
                <a:schemeClr val="bg1"/>
              </a:solidFill>
            </a:endParaRPr>
          </a:p>
        </p:txBody>
      </p:sp>
      <p:cxnSp>
        <p:nvCxnSpPr>
          <p:cNvPr id="152" name="Straight Connector 151"/>
          <p:cNvCxnSpPr/>
          <p:nvPr/>
        </p:nvCxnSpPr>
        <p:spPr>
          <a:xfrm>
            <a:off x="0" y="3526085"/>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855923" y="1131491"/>
            <a:ext cx="3403817" cy="461665"/>
          </a:xfrm>
          <a:prstGeom prst="rect">
            <a:avLst/>
          </a:prstGeom>
        </p:spPr>
        <p:txBody>
          <a:bodyPr wrap="none">
            <a:spAutoFit/>
          </a:bodyPr>
          <a:lstStyle/>
          <a:p>
            <a:pPr algn="ctr"/>
            <a:r>
              <a:rPr lang="en-US" sz="2400" b="1" spc="-10" dirty="0">
                <a:latin typeface="Arial Bold"/>
                <a:ea typeface="Times New Roman"/>
                <a:cs typeface="Times New Roman"/>
              </a:rPr>
              <a:t>Step 1 – Forward Stop</a:t>
            </a:r>
            <a:endParaRPr lang="en-US" sz="2400" dirty="0"/>
          </a:p>
        </p:txBody>
      </p:sp>
      <p:sp>
        <p:nvSpPr>
          <p:cNvPr id="4" name="Rectangle 3"/>
          <p:cNvSpPr/>
          <p:nvPr/>
        </p:nvSpPr>
        <p:spPr>
          <a:xfrm>
            <a:off x="2229546" y="3867836"/>
            <a:ext cx="4610558" cy="461665"/>
          </a:xfrm>
          <a:prstGeom prst="rect">
            <a:avLst/>
          </a:prstGeom>
        </p:spPr>
        <p:txBody>
          <a:bodyPr wrap="none">
            <a:spAutoFit/>
          </a:bodyPr>
          <a:lstStyle/>
          <a:p>
            <a:pPr algn="ctr"/>
            <a:r>
              <a:rPr lang="en-US" sz="2400" b="1" dirty="0">
                <a:latin typeface="Arial"/>
                <a:ea typeface="Times New Roman"/>
                <a:cs typeface="Times New Roman"/>
              </a:rPr>
              <a:t>Step 2 – Straight Line Backing</a:t>
            </a:r>
            <a:endParaRPr lang="en-US" sz="2400" dirty="0"/>
          </a:p>
        </p:txBody>
      </p:sp>
      <p:sp>
        <p:nvSpPr>
          <p:cNvPr id="5" name="TextBox 4"/>
          <p:cNvSpPr txBox="1"/>
          <p:nvPr/>
        </p:nvSpPr>
        <p:spPr>
          <a:xfrm>
            <a:off x="7109917" y="5853953"/>
            <a:ext cx="2034083" cy="369332"/>
          </a:xfrm>
          <a:prstGeom prst="rect">
            <a:avLst/>
          </a:prstGeom>
          <a:noFill/>
        </p:spPr>
        <p:txBody>
          <a:bodyPr wrap="none" rtlCol="0">
            <a:spAutoFit/>
          </a:bodyPr>
          <a:lstStyle/>
          <a:p>
            <a:r>
              <a:rPr lang="en-US" dirty="0"/>
              <a:t>Page 12-2 thru 12-3</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478" y="2000450"/>
            <a:ext cx="5878702"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93" y="4714774"/>
            <a:ext cx="8409187"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97020D0D-CEE0-334E-8D74-31E62FDDA2F4}"/>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BCS Maneuvers</a:t>
            </a:r>
          </a:p>
        </p:txBody>
      </p:sp>
      <p:pic>
        <p:nvPicPr>
          <p:cNvPr id="9" name="Picture 8">
            <a:extLst>
              <a:ext uri="{FF2B5EF4-FFF2-40B4-BE49-F238E27FC236}">
                <a16:creationId xmlns:a16="http://schemas.microsoft.com/office/drawing/2014/main" id="{D3F9ADC4-3763-75BA-4EF2-2180FCBF290A}"/>
              </a:ext>
            </a:extLst>
          </p:cNvPr>
          <p:cNvPicPr/>
          <p:nvPr/>
        </p:nvPicPr>
        <p:blipFill>
          <a:blip r:embed="rId5"/>
          <a:stretch>
            <a:fillRect/>
          </a:stretch>
        </p:blipFill>
        <p:spPr>
          <a:xfrm>
            <a:off x="158619" y="74644"/>
            <a:ext cx="1360777" cy="746449"/>
          </a:xfrm>
          <a:prstGeom prst="rect">
            <a:avLst/>
          </a:prstGeom>
        </p:spPr>
      </p:pic>
      <p:sp>
        <p:nvSpPr>
          <p:cNvPr id="10" name="Rectangle 9">
            <a:extLst>
              <a:ext uri="{FF2B5EF4-FFF2-40B4-BE49-F238E27FC236}">
                <a16:creationId xmlns:a16="http://schemas.microsoft.com/office/drawing/2014/main" id="{AF683B3D-44EF-02BB-608C-2D8FD0F9E9CE}"/>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Tree>
    <p:extLst>
      <p:ext uri="{BB962C8B-B14F-4D97-AF65-F5344CB8AC3E}">
        <p14:creationId xmlns:p14="http://schemas.microsoft.com/office/powerpoint/2010/main" val="2884067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2" name="Straight Connector 151"/>
          <p:cNvCxnSpPr/>
          <p:nvPr/>
        </p:nvCxnSpPr>
        <p:spPr>
          <a:xfrm>
            <a:off x="0" y="3526085"/>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84398" y="1138175"/>
            <a:ext cx="4946867" cy="461665"/>
          </a:xfrm>
          <a:prstGeom prst="rect">
            <a:avLst/>
          </a:prstGeom>
        </p:spPr>
        <p:txBody>
          <a:bodyPr wrap="none">
            <a:spAutoFit/>
          </a:bodyPr>
          <a:lstStyle/>
          <a:p>
            <a:pPr algn="ctr"/>
            <a:r>
              <a:rPr lang="en-US" sz="2400" b="1" spc="-10" dirty="0">
                <a:latin typeface="Arial Bold"/>
                <a:ea typeface="Times New Roman"/>
                <a:cs typeface="Times New Roman"/>
              </a:rPr>
              <a:t>Step 3 – Forward Offset Tracking</a:t>
            </a:r>
            <a:endParaRPr lang="en-US" sz="2400" dirty="0"/>
          </a:p>
        </p:txBody>
      </p:sp>
      <p:sp>
        <p:nvSpPr>
          <p:cNvPr id="4" name="Rectangle 3"/>
          <p:cNvSpPr/>
          <p:nvPr/>
        </p:nvSpPr>
        <p:spPr>
          <a:xfrm>
            <a:off x="2081269" y="3874520"/>
            <a:ext cx="4907113" cy="461665"/>
          </a:xfrm>
          <a:prstGeom prst="rect">
            <a:avLst/>
          </a:prstGeom>
        </p:spPr>
        <p:txBody>
          <a:bodyPr wrap="none">
            <a:spAutoFit/>
          </a:bodyPr>
          <a:lstStyle/>
          <a:p>
            <a:pPr algn="ctr"/>
            <a:r>
              <a:rPr lang="en-US" sz="2400" b="1" dirty="0">
                <a:latin typeface="Arial"/>
                <a:ea typeface="Times New Roman"/>
                <a:cs typeface="Times New Roman"/>
              </a:rPr>
              <a:t>Step 4 – Reverse Offset Backing</a:t>
            </a:r>
            <a:endParaRPr lang="en-US" sz="2400" dirty="0"/>
          </a:p>
        </p:txBody>
      </p:sp>
      <p:sp>
        <p:nvSpPr>
          <p:cNvPr id="126" name="TextBox 125"/>
          <p:cNvSpPr txBox="1"/>
          <p:nvPr/>
        </p:nvSpPr>
        <p:spPr>
          <a:xfrm>
            <a:off x="1552015" y="26358"/>
            <a:ext cx="6659645" cy="769441"/>
          </a:xfrm>
          <a:prstGeom prst="rect">
            <a:avLst/>
          </a:prstGeom>
          <a:noFill/>
        </p:spPr>
        <p:txBody>
          <a:bodyPr wrap="none" rtlCol="0">
            <a:spAutoFit/>
          </a:bodyPr>
          <a:lstStyle/>
          <a:p>
            <a:pPr algn="ctr"/>
            <a:r>
              <a:rPr lang="en-US" sz="4400" b="1" dirty="0">
                <a:solidFill>
                  <a:prstClr val="white"/>
                </a:solidFill>
                <a:latin typeface="Calibri Light"/>
                <a:ea typeface="+mj-ea"/>
                <a:cs typeface="+mj-cs"/>
              </a:rPr>
              <a:t>Proposed Basic Control Skills </a:t>
            </a:r>
            <a:endParaRPr lang="en-US" sz="4400" b="1" dirty="0">
              <a:solidFill>
                <a:schemeClr val="bg1"/>
              </a:solidFill>
            </a:endParaRPr>
          </a:p>
        </p:txBody>
      </p:sp>
      <p:sp>
        <p:nvSpPr>
          <p:cNvPr id="9" name="TextBox 8"/>
          <p:cNvSpPr txBox="1"/>
          <p:nvPr/>
        </p:nvSpPr>
        <p:spPr>
          <a:xfrm>
            <a:off x="7109917" y="5853953"/>
            <a:ext cx="2034083" cy="369332"/>
          </a:xfrm>
          <a:prstGeom prst="rect">
            <a:avLst/>
          </a:prstGeom>
          <a:noFill/>
        </p:spPr>
        <p:txBody>
          <a:bodyPr wrap="none" rtlCol="0">
            <a:spAutoFit/>
          </a:bodyPr>
          <a:lstStyle/>
          <a:p>
            <a:r>
              <a:rPr lang="en-US" dirty="0"/>
              <a:t>Page 12-2 thru 12-3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37" y="1807945"/>
            <a:ext cx="8715188"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37" y="4575579"/>
            <a:ext cx="6356744"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4FD07B1-7DC7-19B3-F6D7-213B44EE159D}"/>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BCS Maneuvers</a:t>
            </a:r>
          </a:p>
        </p:txBody>
      </p:sp>
      <p:pic>
        <p:nvPicPr>
          <p:cNvPr id="5" name="Picture 4">
            <a:extLst>
              <a:ext uri="{FF2B5EF4-FFF2-40B4-BE49-F238E27FC236}">
                <a16:creationId xmlns:a16="http://schemas.microsoft.com/office/drawing/2014/main" id="{4E67C666-9315-943A-04E7-0488BD3AAF15}"/>
              </a:ext>
            </a:extLst>
          </p:cNvPr>
          <p:cNvPicPr/>
          <p:nvPr/>
        </p:nvPicPr>
        <p:blipFill>
          <a:blip r:embed="rId5"/>
          <a:stretch>
            <a:fillRect/>
          </a:stretch>
        </p:blipFill>
        <p:spPr>
          <a:xfrm>
            <a:off x="158619" y="74644"/>
            <a:ext cx="1360777" cy="746449"/>
          </a:xfrm>
          <a:prstGeom prst="rect">
            <a:avLst/>
          </a:prstGeom>
        </p:spPr>
      </p:pic>
      <p:sp>
        <p:nvSpPr>
          <p:cNvPr id="6" name="Rectangle 5">
            <a:extLst>
              <a:ext uri="{FF2B5EF4-FFF2-40B4-BE49-F238E27FC236}">
                <a16:creationId xmlns:a16="http://schemas.microsoft.com/office/drawing/2014/main" id="{54EE9BC3-657D-C4EE-0614-69A573882FA6}"/>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Tree>
    <p:extLst>
      <p:ext uri="{BB962C8B-B14F-4D97-AF65-F5344CB8AC3E}">
        <p14:creationId xmlns:p14="http://schemas.microsoft.com/office/powerpoint/2010/main" val="263741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Proposed BCS Instructions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pic>
        <p:nvPicPr>
          <p:cNvPr id="9" name="Picture 8" descr="001 2019 Pilot VI and BCS Instructions 3-8-19.docx - Microsoft Word">
            <a:extLst>
              <a:ext uri="{FF2B5EF4-FFF2-40B4-BE49-F238E27FC236}">
                <a16:creationId xmlns:a16="http://schemas.microsoft.com/office/drawing/2014/main" id="{6B975AB7-457F-787F-674C-13DE059A2110}"/>
              </a:ext>
            </a:extLst>
          </p:cNvPr>
          <p:cNvPicPr>
            <a:picLocks noChangeAspect="1"/>
          </p:cNvPicPr>
          <p:nvPr/>
        </p:nvPicPr>
        <p:blipFill rotWithShape="1">
          <a:blip r:embed="rId4">
            <a:extLst>
              <a:ext uri="{28A0092B-C50C-407E-A947-70E740481C1C}">
                <a14:useLocalDpi xmlns:a14="http://schemas.microsoft.com/office/drawing/2010/main" val="0"/>
              </a:ext>
            </a:extLst>
          </a:blip>
          <a:srcRect l="50214" t="22485" r="17649" b="7447"/>
          <a:stretch/>
        </p:blipFill>
        <p:spPr>
          <a:xfrm>
            <a:off x="1595534" y="900403"/>
            <a:ext cx="6298163" cy="5472406"/>
          </a:xfrm>
          <a:prstGeom prst="rect">
            <a:avLst/>
          </a:prstGeom>
        </p:spPr>
      </p:pic>
    </p:spTree>
    <p:extLst>
      <p:ext uri="{BB962C8B-B14F-4D97-AF65-F5344CB8AC3E}">
        <p14:creationId xmlns:p14="http://schemas.microsoft.com/office/powerpoint/2010/main" val="898959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BCS Scoring Standards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7" name="Rectangle 6">
            <a:extLst>
              <a:ext uri="{FF2B5EF4-FFF2-40B4-BE49-F238E27FC236}">
                <a16:creationId xmlns:a16="http://schemas.microsoft.com/office/drawing/2014/main" id="{23216C9A-1BF3-7E59-737F-2D652A0BEA10}"/>
              </a:ext>
            </a:extLst>
          </p:cNvPr>
          <p:cNvSpPr/>
          <p:nvPr/>
        </p:nvSpPr>
        <p:spPr>
          <a:xfrm>
            <a:off x="557611" y="2318111"/>
            <a:ext cx="8033417" cy="646331"/>
          </a:xfrm>
          <a:prstGeom prst="rect">
            <a:avLst/>
          </a:prstGeom>
        </p:spPr>
        <p:txBody>
          <a:bodyPr wrap="square">
            <a:spAutoFit/>
          </a:bodyPr>
          <a:lstStyle/>
          <a:p>
            <a:pPr hangingPunct="0"/>
            <a:r>
              <a:rPr lang="en-US" b="1" u="sng" dirty="0"/>
              <a:t>Back-ups</a:t>
            </a:r>
            <a:r>
              <a:rPr lang="en-US" dirty="0"/>
              <a:t> – backing up on a forward moving exercise to clear an encroachment or to get a better position is scored as a “back-up”. </a:t>
            </a:r>
          </a:p>
        </p:txBody>
      </p:sp>
      <p:sp>
        <p:nvSpPr>
          <p:cNvPr id="8" name="Rectangle 7">
            <a:extLst>
              <a:ext uri="{FF2B5EF4-FFF2-40B4-BE49-F238E27FC236}">
                <a16:creationId xmlns:a16="http://schemas.microsoft.com/office/drawing/2014/main" id="{71F07D08-43AA-6E57-3CD0-6BAC8AC4441E}"/>
              </a:ext>
            </a:extLst>
          </p:cNvPr>
          <p:cNvSpPr/>
          <p:nvPr/>
        </p:nvSpPr>
        <p:spPr>
          <a:xfrm>
            <a:off x="565892" y="3309888"/>
            <a:ext cx="8033417" cy="923330"/>
          </a:xfrm>
          <a:prstGeom prst="rect">
            <a:avLst/>
          </a:prstGeom>
        </p:spPr>
        <p:txBody>
          <a:bodyPr wrap="square">
            <a:spAutoFit/>
          </a:bodyPr>
          <a:lstStyle/>
          <a:p>
            <a:pPr hangingPunct="0"/>
            <a:r>
              <a:rPr lang="en-US" b="1" u="sng" dirty="0"/>
              <a:t>Pull-ups</a:t>
            </a:r>
            <a:r>
              <a:rPr lang="en-US" dirty="0"/>
              <a:t> – pulling forward on a backing exercise to clear an encroachment or to get a better position is scored as a “pull-up”. Stopping without changing direction does not count as a pull-up.  </a:t>
            </a:r>
          </a:p>
        </p:txBody>
      </p:sp>
      <p:sp>
        <p:nvSpPr>
          <p:cNvPr id="10" name="Rectangle 9">
            <a:extLst>
              <a:ext uri="{FF2B5EF4-FFF2-40B4-BE49-F238E27FC236}">
                <a16:creationId xmlns:a16="http://schemas.microsoft.com/office/drawing/2014/main" id="{9BD12E21-8D6D-EAC2-8C9D-70F2FCCB006A}"/>
              </a:ext>
            </a:extLst>
          </p:cNvPr>
          <p:cNvSpPr/>
          <p:nvPr/>
        </p:nvSpPr>
        <p:spPr>
          <a:xfrm>
            <a:off x="565892" y="4484106"/>
            <a:ext cx="8033417" cy="646331"/>
          </a:xfrm>
          <a:prstGeom prst="rect">
            <a:avLst/>
          </a:prstGeom>
        </p:spPr>
        <p:txBody>
          <a:bodyPr wrap="square">
            <a:spAutoFit/>
          </a:bodyPr>
          <a:lstStyle/>
          <a:p>
            <a:pPr hangingPunct="0"/>
            <a:r>
              <a:rPr lang="en-US" b="1" u="sng" dirty="0"/>
              <a:t>Encroachments</a:t>
            </a:r>
            <a:r>
              <a:rPr lang="en-US" dirty="0"/>
              <a:t> – crossing over or touching exercise boundary lines or cones with any portion of the vehicle is scored as an encroachment. </a:t>
            </a:r>
          </a:p>
        </p:txBody>
      </p:sp>
      <p:sp>
        <p:nvSpPr>
          <p:cNvPr id="11" name="TextBox 10">
            <a:extLst>
              <a:ext uri="{FF2B5EF4-FFF2-40B4-BE49-F238E27FC236}">
                <a16:creationId xmlns:a16="http://schemas.microsoft.com/office/drawing/2014/main" id="{822FF9F9-2E01-8C75-5B45-7C15BFA5CE43}"/>
              </a:ext>
            </a:extLst>
          </p:cNvPr>
          <p:cNvSpPr txBox="1"/>
          <p:nvPr/>
        </p:nvSpPr>
        <p:spPr>
          <a:xfrm>
            <a:off x="8038056" y="5989706"/>
            <a:ext cx="1105944" cy="369332"/>
          </a:xfrm>
          <a:prstGeom prst="rect">
            <a:avLst/>
          </a:prstGeom>
          <a:noFill/>
        </p:spPr>
        <p:txBody>
          <a:bodyPr wrap="none" rtlCol="0">
            <a:spAutoFit/>
          </a:bodyPr>
          <a:lstStyle/>
          <a:p>
            <a:r>
              <a:rPr lang="en-US" dirty="0"/>
              <a:t>Page 12-1</a:t>
            </a:r>
          </a:p>
        </p:txBody>
      </p:sp>
      <p:sp>
        <p:nvSpPr>
          <p:cNvPr id="12" name="Rectangle 11">
            <a:extLst>
              <a:ext uri="{FF2B5EF4-FFF2-40B4-BE49-F238E27FC236}">
                <a16:creationId xmlns:a16="http://schemas.microsoft.com/office/drawing/2014/main" id="{6261F657-93D7-C265-303A-5B3FB0195E23}"/>
              </a:ext>
            </a:extLst>
          </p:cNvPr>
          <p:cNvSpPr/>
          <p:nvPr/>
        </p:nvSpPr>
        <p:spPr>
          <a:xfrm>
            <a:off x="565892" y="1326334"/>
            <a:ext cx="8033417" cy="646331"/>
          </a:xfrm>
          <a:prstGeom prst="rect">
            <a:avLst/>
          </a:prstGeom>
        </p:spPr>
        <p:txBody>
          <a:bodyPr wrap="square">
            <a:spAutoFit/>
          </a:bodyPr>
          <a:lstStyle/>
          <a:p>
            <a:pPr hangingPunct="0"/>
            <a:r>
              <a:rPr lang="en-US" b="1" u="sng" dirty="0"/>
              <a:t>Clearance</a:t>
            </a:r>
            <a:r>
              <a:rPr lang="en-US" dirty="0"/>
              <a:t> – the distance between the cone and the line when performing </a:t>
            </a:r>
            <a:br>
              <a:rPr lang="en-US" dirty="0"/>
            </a:br>
            <a:r>
              <a:rPr lang="en-US" dirty="0"/>
              <a:t>Part 3 – Forward Offset Tracking</a:t>
            </a:r>
          </a:p>
        </p:txBody>
      </p:sp>
    </p:spTree>
    <p:extLst>
      <p:ext uri="{BB962C8B-B14F-4D97-AF65-F5344CB8AC3E}">
        <p14:creationId xmlns:p14="http://schemas.microsoft.com/office/powerpoint/2010/main" val="1119458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BCS Scoring Standards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11" name="TextBox 10">
            <a:extLst>
              <a:ext uri="{FF2B5EF4-FFF2-40B4-BE49-F238E27FC236}">
                <a16:creationId xmlns:a16="http://schemas.microsoft.com/office/drawing/2014/main" id="{822FF9F9-2E01-8C75-5B45-7C15BFA5CE43}"/>
              </a:ext>
            </a:extLst>
          </p:cNvPr>
          <p:cNvSpPr txBox="1"/>
          <p:nvPr/>
        </p:nvSpPr>
        <p:spPr>
          <a:xfrm>
            <a:off x="8038056" y="5989706"/>
            <a:ext cx="1105944" cy="369332"/>
          </a:xfrm>
          <a:prstGeom prst="rect">
            <a:avLst/>
          </a:prstGeom>
          <a:noFill/>
        </p:spPr>
        <p:txBody>
          <a:bodyPr wrap="none" rtlCol="0">
            <a:spAutoFit/>
          </a:bodyPr>
          <a:lstStyle/>
          <a:p>
            <a:r>
              <a:rPr lang="en-US" dirty="0"/>
              <a:t>Page 12-1</a:t>
            </a:r>
          </a:p>
        </p:txBody>
      </p:sp>
      <p:sp>
        <p:nvSpPr>
          <p:cNvPr id="2" name="Rectangle 1">
            <a:extLst>
              <a:ext uri="{FF2B5EF4-FFF2-40B4-BE49-F238E27FC236}">
                <a16:creationId xmlns:a16="http://schemas.microsoft.com/office/drawing/2014/main" id="{7C4D3577-5CE8-F58E-C8ED-95275B7CD40B}"/>
              </a:ext>
            </a:extLst>
          </p:cNvPr>
          <p:cNvSpPr/>
          <p:nvPr/>
        </p:nvSpPr>
        <p:spPr>
          <a:xfrm>
            <a:off x="679889" y="2032251"/>
            <a:ext cx="8033416" cy="2893100"/>
          </a:xfrm>
          <a:prstGeom prst="rect">
            <a:avLst/>
          </a:prstGeom>
        </p:spPr>
        <p:txBody>
          <a:bodyPr wrap="square">
            <a:spAutoFit/>
          </a:bodyPr>
          <a:lstStyle/>
          <a:p>
            <a:pPr hangingPunct="0">
              <a:spcAft>
                <a:spcPts val="1200"/>
              </a:spcAft>
            </a:pPr>
            <a:r>
              <a:rPr lang="en-US" sz="2400" b="1" u="sng" dirty="0"/>
              <a:t>Looks</a:t>
            </a:r>
            <a:r>
              <a:rPr lang="en-US" sz="2400" dirty="0"/>
              <a:t> – exiting the vehicle to look around during a backing exercise. You may be permitted to safely stop and exit the vehicle to check the external position of the vehicle (look).  </a:t>
            </a:r>
          </a:p>
          <a:p>
            <a:pPr hangingPunct="0">
              <a:spcAft>
                <a:spcPts val="1200"/>
              </a:spcAft>
            </a:pPr>
            <a:r>
              <a:rPr lang="en-US" sz="2400" dirty="0"/>
              <a:t>You may be allowed a maximum of one (1) look on Part 2 – Straight-line Backing and two (2) looks on Part 4 – Reverse Offset Backing, to check the position of your vehicle. </a:t>
            </a:r>
          </a:p>
          <a:p>
            <a:pPr hangingPunct="0"/>
            <a:endParaRPr lang="en-US" dirty="0"/>
          </a:p>
        </p:txBody>
      </p:sp>
    </p:spTree>
    <p:extLst>
      <p:ext uri="{BB962C8B-B14F-4D97-AF65-F5344CB8AC3E}">
        <p14:creationId xmlns:p14="http://schemas.microsoft.com/office/powerpoint/2010/main" val="364049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5">
                    <a:lumMod val="75000"/>
                  </a:schemeClr>
                </a:solidFill>
              </a:rPr>
              <a:t>Objectives</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
        <p:nvSpPr>
          <p:cNvPr id="2" name="Text Placeholder 1">
            <a:extLst>
              <a:ext uri="{FF2B5EF4-FFF2-40B4-BE49-F238E27FC236}">
                <a16:creationId xmlns:a16="http://schemas.microsoft.com/office/drawing/2014/main" id="{F6CB27B5-D5F3-E6C8-0CEA-911700646A28}"/>
              </a:ext>
            </a:extLst>
          </p:cNvPr>
          <p:cNvSpPr txBox="1">
            <a:spLocks/>
          </p:cNvSpPr>
          <p:nvPr/>
        </p:nvSpPr>
        <p:spPr>
          <a:xfrm>
            <a:off x="431321" y="1191987"/>
            <a:ext cx="8195924" cy="4922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3200"/>
              <a:t>Revise the AAMVA CDL Testing System to  more closely align with industry standards and training practices. </a:t>
            </a:r>
          </a:p>
          <a:p>
            <a:pPr marL="457200" indent="-457200"/>
            <a:r>
              <a:rPr lang="en-US" sz="3200"/>
              <a:t>Produce a revised test model that will maintain high standards for evaluating whether an </a:t>
            </a:r>
            <a:r>
              <a:rPr lang="en-US" sz="3200" b="1"/>
              <a:t>entry-level</a:t>
            </a:r>
            <a:r>
              <a:rPr lang="en-US" sz="3200"/>
              <a:t> commercial driver has the required technical knowledge and skill to safely operate a CMV.</a:t>
            </a:r>
          </a:p>
          <a:p>
            <a:pPr marL="457200" indent="-457200"/>
            <a:r>
              <a:rPr lang="en-US" sz="3200"/>
              <a:t>Improve test administration effectiveness and efficiency. </a:t>
            </a:r>
            <a:endParaRPr lang="en-US" sz="3000" dirty="0"/>
          </a:p>
        </p:txBody>
      </p:sp>
    </p:spTree>
    <p:extLst>
      <p:ext uri="{BB962C8B-B14F-4D97-AF65-F5344CB8AC3E}">
        <p14:creationId xmlns:p14="http://schemas.microsoft.com/office/powerpoint/2010/main" val="25906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BCS Scoring Standards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11" name="TextBox 10">
            <a:extLst>
              <a:ext uri="{FF2B5EF4-FFF2-40B4-BE49-F238E27FC236}">
                <a16:creationId xmlns:a16="http://schemas.microsoft.com/office/drawing/2014/main" id="{822FF9F9-2E01-8C75-5B45-7C15BFA5CE43}"/>
              </a:ext>
            </a:extLst>
          </p:cNvPr>
          <p:cNvSpPr txBox="1"/>
          <p:nvPr/>
        </p:nvSpPr>
        <p:spPr>
          <a:xfrm>
            <a:off x="8038056" y="5989706"/>
            <a:ext cx="1105944" cy="369332"/>
          </a:xfrm>
          <a:prstGeom prst="rect">
            <a:avLst/>
          </a:prstGeom>
          <a:noFill/>
        </p:spPr>
        <p:txBody>
          <a:bodyPr wrap="none" rtlCol="0">
            <a:spAutoFit/>
          </a:bodyPr>
          <a:lstStyle/>
          <a:p>
            <a:r>
              <a:rPr lang="en-US" dirty="0"/>
              <a:t>Page 12-1</a:t>
            </a:r>
          </a:p>
        </p:txBody>
      </p:sp>
      <p:sp>
        <p:nvSpPr>
          <p:cNvPr id="16" name="Rectangle 15">
            <a:extLst>
              <a:ext uri="{FF2B5EF4-FFF2-40B4-BE49-F238E27FC236}">
                <a16:creationId xmlns:a16="http://schemas.microsoft.com/office/drawing/2014/main" id="{56F6F619-4B0B-E20E-ED55-82BD2E5FFC80}"/>
              </a:ext>
            </a:extLst>
          </p:cNvPr>
          <p:cNvSpPr/>
          <p:nvPr/>
        </p:nvSpPr>
        <p:spPr>
          <a:xfrm>
            <a:off x="571189" y="1259488"/>
            <a:ext cx="8033416" cy="1200329"/>
          </a:xfrm>
          <a:prstGeom prst="rect">
            <a:avLst/>
          </a:prstGeom>
        </p:spPr>
        <p:txBody>
          <a:bodyPr wrap="square">
            <a:spAutoFit/>
          </a:bodyPr>
          <a:lstStyle/>
          <a:p>
            <a:pPr hangingPunct="0"/>
            <a:r>
              <a:rPr lang="en-US" sz="2400" b="1" u="sng" dirty="0"/>
              <a:t>Final Position</a:t>
            </a:r>
            <a:r>
              <a:rPr lang="en-US" sz="2400" dirty="0"/>
              <a:t> – the final position of the vehicle for backing exercises. You will be scored for final vehicle position on Part 2 – Straight-line Backing and on Part 4 – Reverse Offset Backing.</a:t>
            </a:r>
          </a:p>
        </p:txBody>
      </p:sp>
      <p:sp>
        <p:nvSpPr>
          <p:cNvPr id="17" name="Rectangle 16">
            <a:extLst>
              <a:ext uri="{FF2B5EF4-FFF2-40B4-BE49-F238E27FC236}">
                <a16:creationId xmlns:a16="http://schemas.microsoft.com/office/drawing/2014/main" id="{05141818-05EC-78C3-27D7-D25F22D7C5A6}"/>
              </a:ext>
            </a:extLst>
          </p:cNvPr>
          <p:cNvSpPr/>
          <p:nvPr/>
        </p:nvSpPr>
        <p:spPr>
          <a:xfrm>
            <a:off x="571189" y="2725724"/>
            <a:ext cx="7961741" cy="3231654"/>
          </a:xfrm>
          <a:prstGeom prst="rect">
            <a:avLst/>
          </a:prstGeom>
        </p:spPr>
        <p:txBody>
          <a:bodyPr wrap="square">
            <a:spAutoFit/>
          </a:bodyPr>
          <a:lstStyle/>
          <a:p>
            <a:r>
              <a:rPr lang="en-US" sz="2400" b="1" u="sng" dirty="0"/>
              <a:t>Failure to Follow Instructions or Unsafe Act</a:t>
            </a:r>
            <a:r>
              <a:rPr lang="en-US" sz="2400" b="1" dirty="0"/>
              <a:t> </a:t>
            </a:r>
            <a:r>
              <a:rPr lang="en-US" sz="2400" dirty="0"/>
              <a:t>– Failure to follow examiner instructions for completing the exercise as directed may result in an automatic failure and the test may be terminated by the examiner. </a:t>
            </a:r>
          </a:p>
          <a:p>
            <a:endParaRPr lang="en-US" sz="1200" dirty="0"/>
          </a:p>
          <a:p>
            <a:r>
              <a:rPr lang="en-US" sz="2400" dirty="0"/>
              <a:t>Committing an “unsafe act” (e.g., not entering or exiting the vehicle safety or forgetting to set the parking brake), may result in an automatic failure for an unsafe act and the test may be terminated by the examiner. </a:t>
            </a:r>
          </a:p>
        </p:txBody>
      </p:sp>
    </p:spTree>
    <p:extLst>
      <p:ext uri="{BB962C8B-B14F-4D97-AF65-F5344CB8AC3E}">
        <p14:creationId xmlns:p14="http://schemas.microsoft.com/office/powerpoint/2010/main" val="221184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What’s Different?</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2" name="Text Placeholder 1">
            <a:extLst>
              <a:ext uri="{FF2B5EF4-FFF2-40B4-BE49-F238E27FC236}">
                <a16:creationId xmlns:a16="http://schemas.microsoft.com/office/drawing/2014/main" id="{CA673F70-AC54-30E0-1DC2-2B4A082222CE}"/>
              </a:ext>
            </a:extLst>
          </p:cNvPr>
          <p:cNvSpPr>
            <a:spLocks noGrp="1"/>
          </p:cNvSpPr>
          <p:nvPr>
            <p:ph type="body" sz="quarter" idx="13"/>
          </p:nvPr>
        </p:nvSpPr>
        <p:spPr>
          <a:xfrm>
            <a:off x="431320" y="1371600"/>
            <a:ext cx="8585679" cy="4876799"/>
          </a:xfrm>
        </p:spPr>
        <p:txBody>
          <a:bodyPr>
            <a:normAutofit/>
          </a:bodyPr>
          <a:lstStyle/>
          <a:p>
            <a:r>
              <a:rPr lang="en-US" dirty="0"/>
              <a:t>Basic Control Skills:</a:t>
            </a:r>
          </a:p>
          <a:p>
            <a:pPr marL="457200" indent="-457200">
              <a:buFont typeface="Arial" panose="020B0604020202020204" pitchFamily="34" charset="0"/>
              <a:buChar char="•"/>
            </a:pPr>
            <a:r>
              <a:rPr lang="en-US" dirty="0"/>
              <a:t>Forward Stop Box </a:t>
            </a:r>
          </a:p>
          <a:p>
            <a:pPr marL="457200" indent="-457200">
              <a:buFont typeface="Arial" panose="020B0604020202020204" pitchFamily="34" charset="0"/>
              <a:buChar char="•"/>
            </a:pPr>
            <a:r>
              <a:rPr lang="en-US" dirty="0"/>
              <a:t>Forward Offset Tracking </a:t>
            </a:r>
          </a:p>
          <a:p>
            <a:pPr marL="457200" indent="-457200">
              <a:buFont typeface="Arial" panose="020B0604020202020204" pitchFamily="34" charset="0"/>
              <a:buChar char="•"/>
            </a:pPr>
            <a:r>
              <a:rPr lang="en-US" dirty="0"/>
              <a:t>Scoring “Clearance” on Forward Offset Tracking</a:t>
            </a:r>
          </a:p>
          <a:p>
            <a:pPr marL="457200" indent="-457200">
              <a:buFont typeface="Arial" panose="020B0604020202020204" pitchFamily="34" charset="0"/>
              <a:buChar char="•"/>
            </a:pPr>
            <a:r>
              <a:rPr lang="en-US" dirty="0"/>
              <a:t>Scoring  “Back-ups” on forward moving exercises </a:t>
            </a:r>
          </a:p>
          <a:p>
            <a:pPr marL="457200" indent="-457200">
              <a:buFont typeface="Arial" panose="020B0604020202020204" pitchFamily="34" charset="0"/>
              <a:buChar char="•"/>
            </a:pPr>
            <a:r>
              <a:rPr lang="en-US" dirty="0"/>
              <a:t>Reverse Offset Tracking vs. Parallel and Alley Dock  </a:t>
            </a:r>
          </a:p>
          <a:p>
            <a:pPr marL="457200" indent="-457200">
              <a:buFont typeface="Arial" panose="020B0604020202020204" pitchFamily="34" charset="0"/>
              <a:buChar char="•"/>
            </a:pPr>
            <a:r>
              <a:rPr lang="en-US" dirty="0"/>
              <a:t>Much smaller footprint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42834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Passing Scores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pic>
        <p:nvPicPr>
          <p:cNvPr id="9" name="Picture 8">
            <a:extLst>
              <a:ext uri="{FF2B5EF4-FFF2-40B4-BE49-F238E27FC236}">
                <a16:creationId xmlns:a16="http://schemas.microsoft.com/office/drawing/2014/main" id="{53335A40-7C8E-8580-6C12-1A3EDF3EAD84}"/>
              </a:ext>
            </a:extLst>
          </p:cNvPr>
          <p:cNvPicPr>
            <a:picLocks noChangeAspect="1"/>
          </p:cNvPicPr>
          <p:nvPr/>
        </p:nvPicPr>
        <p:blipFill rotWithShape="1">
          <a:blip r:embed="rId4">
            <a:extLst>
              <a:ext uri="{28A0092B-C50C-407E-A947-70E740481C1C}">
                <a14:useLocalDpi xmlns:a14="http://schemas.microsoft.com/office/drawing/2010/main" val="0"/>
              </a:ext>
            </a:extLst>
          </a:blip>
          <a:srcRect t="8965" b="2478"/>
          <a:stretch/>
        </p:blipFill>
        <p:spPr>
          <a:xfrm>
            <a:off x="1050575" y="979712"/>
            <a:ext cx="6703164" cy="2649895"/>
          </a:xfrm>
          <a:prstGeom prst="rect">
            <a:avLst/>
          </a:prstGeom>
        </p:spPr>
      </p:pic>
      <p:pic>
        <p:nvPicPr>
          <p:cNvPr id="10" name="Picture 9">
            <a:extLst>
              <a:ext uri="{FF2B5EF4-FFF2-40B4-BE49-F238E27FC236}">
                <a16:creationId xmlns:a16="http://schemas.microsoft.com/office/drawing/2014/main" id="{C723675D-5F41-A59C-FEB5-3901A6C762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75" y="3629608"/>
            <a:ext cx="6703164" cy="2636000"/>
          </a:xfrm>
          <a:prstGeom prst="rect">
            <a:avLst/>
          </a:prstGeom>
        </p:spPr>
      </p:pic>
    </p:spTree>
    <p:extLst>
      <p:ext uri="{BB962C8B-B14F-4D97-AF65-F5344CB8AC3E}">
        <p14:creationId xmlns:p14="http://schemas.microsoft.com/office/powerpoint/2010/main" val="2570258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And the Fun Begins!!!</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pic>
        <p:nvPicPr>
          <p:cNvPr id="2" name="Picture 1">
            <a:extLst>
              <a:ext uri="{FF2B5EF4-FFF2-40B4-BE49-F238E27FC236}">
                <a16:creationId xmlns:a16="http://schemas.microsoft.com/office/drawing/2014/main" id="{3E8065E2-EBAD-92DD-027B-29A00CA7DA2B}"/>
              </a:ext>
            </a:extLst>
          </p:cNvPr>
          <p:cNvPicPr>
            <a:picLocks noChangeAspect="1"/>
          </p:cNvPicPr>
          <p:nvPr/>
        </p:nvPicPr>
        <p:blipFill>
          <a:blip r:embed="rId4"/>
          <a:stretch>
            <a:fillRect/>
          </a:stretch>
        </p:blipFill>
        <p:spPr>
          <a:xfrm>
            <a:off x="1808661" y="3661205"/>
            <a:ext cx="5441244" cy="2645049"/>
          </a:xfrm>
          <a:prstGeom prst="rect">
            <a:avLst/>
          </a:prstGeom>
        </p:spPr>
      </p:pic>
      <p:pic>
        <p:nvPicPr>
          <p:cNvPr id="8" name="Picture 7">
            <a:extLst>
              <a:ext uri="{FF2B5EF4-FFF2-40B4-BE49-F238E27FC236}">
                <a16:creationId xmlns:a16="http://schemas.microsoft.com/office/drawing/2014/main" id="{C49C65C5-5175-D294-BBC4-CED59ADED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50" y="925081"/>
            <a:ext cx="3951111" cy="2621386"/>
          </a:xfrm>
          <a:prstGeom prst="rect">
            <a:avLst/>
          </a:prstGeom>
        </p:spPr>
      </p:pic>
      <p:pic>
        <p:nvPicPr>
          <p:cNvPr id="10" name="Picture 9">
            <a:extLst>
              <a:ext uri="{FF2B5EF4-FFF2-40B4-BE49-F238E27FC236}">
                <a16:creationId xmlns:a16="http://schemas.microsoft.com/office/drawing/2014/main" id="{D6272640-200E-294A-42F7-7048A67CF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3371" y="957036"/>
            <a:ext cx="4663595" cy="2384476"/>
          </a:xfrm>
          <a:prstGeom prst="rect">
            <a:avLst/>
          </a:prstGeom>
        </p:spPr>
      </p:pic>
    </p:spTree>
    <p:extLst>
      <p:ext uri="{BB962C8B-B14F-4D97-AF65-F5344CB8AC3E}">
        <p14:creationId xmlns:p14="http://schemas.microsoft.com/office/powerpoint/2010/main" val="3721907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Isn’t This Exciting!!!</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pic>
        <p:nvPicPr>
          <p:cNvPr id="2" name="Picture 1">
            <a:extLst>
              <a:ext uri="{FF2B5EF4-FFF2-40B4-BE49-F238E27FC236}">
                <a16:creationId xmlns:a16="http://schemas.microsoft.com/office/drawing/2014/main" id="{1D419188-E638-421A-3BB6-260637E626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76" t="11623" b="10785"/>
          <a:stretch/>
        </p:blipFill>
        <p:spPr>
          <a:xfrm>
            <a:off x="2141790" y="2411658"/>
            <a:ext cx="4634147" cy="2686668"/>
          </a:xfrm>
          <a:prstGeom prst="rect">
            <a:avLst/>
          </a:prstGeom>
        </p:spPr>
      </p:pic>
      <p:pic>
        <p:nvPicPr>
          <p:cNvPr id="7" name="Picture 6">
            <a:extLst>
              <a:ext uri="{FF2B5EF4-FFF2-40B4-BE49-F238E27FC236}">
                <a16:creationId xmlns:a16="http://schemas.microsoft.com/office/drawing/2014/main" id="{03DC75F8-6534-9BC6-E74F-DC9392BB97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93"/>
          <a:stretch/>
        </p:blipFill>
        <p:spPr>
          <a:xfrm>
            <a:off x="1" y="4057441"/>
            <a:ext cx="3411414" cy="2226125"/>
          </a:xfrm>
          <a:prstGeom prst="rect">
            <a:avLst/>
          </a:prstGeom>
        </p:spPr>
      </p:pic>
      <p:pic>
        <p:nvPicPr>
          <p:cNvPr id="8" name="Picture 7">
            <a:extLst>
              <a:ext uri="{FF2B5EF4-FFF2-40B4-BE49-F238E27FC236}">
                <a16:creationId xmlns:a16="http://schemas.microsoft.com/office/drawing/2014/main" id="{61030BF8-11F4-C528-BA31-EA8BE04240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785" y="1570890"/>
            <a:ext cx="2700215" cy="4050323"/>
          </a:xfrm>
          <a:prstGeom prst="rect">
            <a:avLst/>
          </a:prstGeom>
        </p:spPr>
      </p:pic>
      <p:pic>
        <p:nvPicPr>
          <p:cNvPr id="10" name="Picture 9">
            <a:extLst>
              <a:ext uri="{FF2B5EF4-FFF2-40B4-BE49-F238E27FC236}">
                <a16:creationId xmlns:a16="http://schemas.microsoft.com/office/drawing/2014/main" id="{CFF06307-5DD3-F337-D597-94BB9F7DB6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40" t="8736" b="18753"/>
          <a:stretch/>
        </p:blipFill>
        <p:spPr>
          <a:xfrm>
            <a:off x="0" y="967550"/>
            <a:ext cx="3598985" cy="1822542"/>
          </a:xfrm>
          <a:prstGeom prst="rect">
            <a:avLst/>
          </a:prstGeom>
        </p:spPr>
      </p:pic>
    </p:spTree>
    <p:extLst>
      <p:ext uri="{BB962C8B-B14F-4D97-AF65-F5344CB8AC3E}">
        <p14:creationId xmlns:p14="http://schemas.microsoft.com/office/powerpoint/2010/main" val="3242513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Same?</a:t>
            </a:r>
          </a:p>
        </p:txBody>
      </p:sp>
      <p:sp>
        <p:nvSpPr>
          <p:cNvPr id="4" name="Rectangle 3">
            <a:extLst>
              <a:ext uri="{FF2B5EF4-FFF2-40B4-BE49-F238E27FC236}">
                <a16:creationId xmlns:a16="http://schemas.microsoft.com/office/drawing/2014/main" id="{7B7208DB-1296-2D06-76AD-97F29DE087EF}"/>
              </a:ext>
            </a:extLst>
          </p:cNvPr>
          <p:cNvSpPr/>
          <p:nvPr/>
        </p:nvSpPr>
        <p:spPr>
          <a:xfrm>
            <a:off x="0" y="-4667"/>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Contact Information</a:t>
            </a:r>
          </a:p>
        </p:txBody>
      </p:sp>
      <p:sp>
        <p:nvSpPr>
          <p:cNvPr id="5" name="Rectangle 4">
            <a:extLst>
              <a:ext uri="{FF2B5EF4-FFF2-40B4-BE49-F238E27FC236}">
                <a16:creationId xmlns:a16="http://schemas.microsoft.com/office/drawing/2014/main" id="{A894B89A-BD16-7193-7442-1743B790AEA7}"/>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6" name="Picture 5">
            <a:extLst>
              <a:ext uri="{FF2B5EF4-FFF2-40B4-BE49-F238E27FC236}">
                <a16:creationId xmlns:a16="http://schemas.microsoft.com/office/drawing/2014/main" id="{B708DB83-DD58-D613-F005-4F63176EAF42}"/>
              </a:ext>
            </a:extLst>
          </p:cNvPr>
          <p:cNvPicPr/>
          <p:nvPr/>
        </p:nvPicPr>
        <p:blipFill>
          <a:blip r:embed="rId3"/>
          <a:stretch>
            <a:fillRect/>
          </a:stretch>
        </p:blipFill>
        <p:spPr>
          <a:xfrm>
            <a:off x="158619" y="74644"/>
            <a:ext cx="1360777" cy="746449"/>
          </a:xfrm>
          <a:prstGeom prst="rect">
            <a:avLst/>
          </a:prstGeom>
        </p:spPr>
      </p:pic>
      <p:sp>
        <p:nvSpPr>
          <p:cNvPr id="2" name="Text Placeholder 1">
            <a:extLst>
              <a:ext uri="{FF2B5EF4-FFF2-40B4-BE49-F238E27FC236}">
                <a16:creationId xmlns:a16="http://schemas.microsoft.com/office/drawing/2014/main" id="{CA673F70-AC54-30E0-1DC2-2B4A082222CE}"/>
              </a:ext>
            </a:extLst>
          </p:cNvPr>
          <p:cNvSpPr>
            <a:spLocks noGrp="1"/>
          </p:cNvSpPr>
          <p:nvPr>
            <p:ph type="body" sz="quarter" idx="13"/>
          </p:nvPr>
        </p:nvSpPr>
        <p:spPr>
          <a:xfrm>
            <a:off x="279160" y="1006639"/>
            <a:ext cx="8585679" cy="4876799"/>
          </a:xfrm>
        </p:spPr>
        <p:txBody>
          <a:bodyPr>
            <a:normAutofit/>
          </a:bodyPr>
          <a:lstStyle/>
          <a:p>
            <a:pPr algn="ctr"/>
            <a:r>
              <a:rPr lang="en-US" sz="3600" b="1" dirty="0"/>
              <a:t>FOR MORE INFORMATION or ASSISTANCE</a:t>
            </a:r>
          </a:p>
          <a:p>
            <a:pPr algn="ctr"/>
            <a:r>
              <a:rPr lang="en-US" sz="3600" b="1" dirty="0"/>
              <a:t>CONTACT:</a:t>
            </a:r>
          </a:p>
          <a:p>
            <a:pPr algn="ctr"/>
            <a:endParaRPr lang="en-US" sz="3600" b="1" dirty="0"/>
          </a:p>
          <a:p>
            <a:endParaRPr lang="en-US" sz="2400" b="1" dirty="0"/>
          </a:p>
          <a:p>
            <a:pPr>
              <a:lnSpc>
                <a:spcPct val="100000"/>
              </a:lnSpc>
              <a:spcBef>
                <a:spcPts val="0"/>
              </a:spcBef>
            </a:pPr>
            <a:r>
              <a:rPr lang="en-US" b="1" dirty="0"/>
              <a:t>Brian Brunt				Don Britain</a:t>
            </a:r>
          </a:p>
          <a:p>
            <a:pPr>
              <a:lnSpc>
                <a:spcPct val="100000"/>
              </a:lnSpc>
              <a:spcBef>
                <a:spcPts val="0"/>
              </a:spcBef>
            </a:pPr>
            <a:r>
              <a:rPr lang="en-US" b="1" dirty="0"/>
              <a:t>State CDL Coordinator		CDL Program Consultant</a:t>
            </a:r>
          </a:p>
          <a:p>
            <a:pPr>
              <a:lnSpc>
                <a:spcPct val="100000"/>
              </a:lnSpc>
              <a:spcBef>
                <a:spcPts val="0"/>
              </a:spcBef>
            </a:pPr>
            <a:r>
              <a:rPr lang="en-US" b="1" dirty="0"/>
              <a:t>785-213-9157			785-506-9907</a:t>
            </a:r>
          </a:p>
          <a:p>
            <a:pPr>
              <a:lnSpc>
                <a:spcPct val="100000"/>
              </a:lnSpc>
              <a:spcBef>
                <a:spcPts val="0"/>
              </a:spcBef>
            </a:pPr>
            <a:r>
              <a:rPr lang="en-US" b="1" dirty="0">
                <a:hlinkClick r:id="rId4"/>
              </a:rPr>
              <a:t>Brian.Brunt@ks.gov</a:t>
            </a:r>
            <a:r>
              <a:rPr lang="en-US" b="1" dirty="0"/>
              <a:t>		</a:t>
            </a:r>
            <a:r>
              <a:rPr lang="en-US" b="1" dirty="0">
                <a:hlinkClick r:id="rId5"/>
              </a:rPr>
              <a:t>Don.Britain@ks.gov</a:t>
            </a:r>
            <a:r>
              <a:rPr lang="en-US" b="1" dirty="0"/>
              <a:t>	</a:t>
            </a:r>
          </a:p>
        </p:txBody>
      </p:sp>
    </p:spTree>
    <p:extLst>
      <p:ext uri="{BB962C8B-B14F-4D97-AF65-F5344CB8AC3E}">
        <p14:creationId xmlns:p14="http://schemas.microsoft.com/office/powerpoint/2010/main" val="5554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5">
                    <a:lumMod val="75000"/>
                  </a:schemeClr>
                </a:solidFill>
              </a:rPr>
              <a:t>Core Project Goals</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
        <p:nvSpPr>
          <p:cNvPr id="2" name="Text Placeholder 1">
            <a:extLst>
              <a:ext uri="{FF2B5EF4-FFF2-40B4-BE49-F238E27FC236}">
                <a16:creationId xmlns:a16="http://schemas.microsoft.com/office/drawing/2014/main" id="{42E81D3E-F426-E58D-482E-C2AD79595A3F}"/>
              </a:ext>
            </a:extLst>
          </p:cNvPr>
          <p:cNvSpPr txBox="1">
            <a:spLocks/>
          </p:cNvSpPr>
          <p:nvPr/>
        </p:nvSpPr>
        <p:spPr>
          <a:xfrm>
            <a:off x="387254" y="1478426"/>
            <a:ext cx="8535258" cy="4547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3000" b="1" dirty="0"/>
              <a:t>Safety</a:t>
            </a:r>
            <a:r>
              <a:rPr lang="en-US" sz="3000" dirty="0"/>
              <a:t> – Safety of drivers and the general public. </a:t>
            </a:r>
          </a:p>
          <a:p>
            <a:pPr marL="457200" indent="-457200"/>
            <a:r>
              <a:rPr lang="en-US" sz="3000" b="1" dirty="0"/>
              <a:t>Basic Skills </a:t>
            </a:r>
            <a:r>
              <a:rPr lang="en-US" sz="3000" dirty="0"/>
              <a:t>– Ensuring drivers have </a:t>
            </a:r>
            <a:r>
              <a:rPr lang="en-US" sz="3000" b="1" dirty="0"/>
              <a:t>entry-level</a:t>
            </a:r>
            <a:r>
              <a:rPr lang="en-US" sz="3000" dirty="0"/>
              <a:t> skill sets for licensure to enter the industry. </a:t>
            </a:r>
          </a:p>
          <a:p>
            <a:pPr marL="457200" indent="-457200"/>
            <a:r>
              <a:rPr lang="en-US" sz="3000" b="1" dirty="0"/>
              <a:t>Technology</a:t>
            </a:r>
            <a:r>
              <a:rPr lang="en-US" sz="3000" dirty="0"/>
              <a:t> – Create a test model that remains both valid and reliable in a fast-changing technological environment.  </a:t>
            </a:r>
          </a:p>
        </p:txBody>
      </p:sp>
    </p:spTree>
    <p:extLst>
      <p:ext uri="{BB962C8B-B14F-4D97-AF65-F5344CB8AC3E}">
        <p14:creationId xmlns:p14="http://schemas.microsoft.com/office/powerpoint/2010/main" val="157793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75000"/>
                  </a:schemeClr>
                </a:solidFill>
              </a:rPr>
              <a:t>   2022 Vehicle Inspection Test</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sp>
        <p:nvSpPr>
          <p:cNvPr id="3" name="Text Placeholder 1">
            <a:extLst>
              <a:ext uri="{FF2B5EF4-FFF2-40B4-BE49-F238E27FC236}">
                <a16:creationId xmlns:a16="http://schemas.microsoft.com/office/drawing/2014/main" id="{BBE3A22D-07F9-1B77-F39A-EC7BBE408B94}"/>
              </a:ext>
            </a:extLst>
          </p:cNvPr>
          <p:cNvSpPr txBox="1">
            <a:spLocks/>
          </p:cNvSpPr>
          <p:nvPr/>
        </p:nvSpPr>
        <p:spPr>
          <a:xfrm>
            <a:off x="431321" y="1191987"/>
            <a:ext cx="8195924" cy="4547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dirty="0"/>
          </a:p>
          <a:p>
            <a:pPr marL="0" indent="0" algn="ctr">
              <a:buNone/>
            </a:pPr>
            <a:r>
              <a:rPr lang="en-US" sz="4800" b="1" dirty="0"/>
              <a:t>Overview of the 2022 Modernized</a:t>
            </a:r>
            <a:br>
              <a:rPr lang="en-US" sz="4800" b="1" dirty="0"/>
            </a:br>
            <a:r>
              <a:rPr lang="en-US" sz="4800" b="1" dirty="0"/>
              <a:t>Vehicle Inspection Test</a:t>
            </a:r>
          </a:p>
        </p:txBody>
      </p:sp>
    </p:spTree>
    <p:extLst>
      <p:ext uri="{BB962C8B-B14F-4D97-AF65-F5344CB8AC3E}">
        <p14:creationId xmlns:p14="http://schemas.microsoft.com/office/powerpoint/2010/main" val="150153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5">
                    <a:lumMod val="75000"/>
                  </a:schemeClr>
                </a:solidFill>
              </a:rPr>
              <a:t>Sample Instructions</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3" name="Picture 2" descr="001 2019 Pilot VI and BCS Instructions 3-8-19.docx - Microsoft Word">
            <a:extLst>
              <a:ext uri="{FF2B5EF4-FFF2-40B4-BE49-F238E27FC236}">
                <a16:creationId xmlns:a16="http://schemas.microsoft.com/office/drawing/2014/main" id="{F0326BC1-E87F-9BD5-F571-3E08EA5B9A0D}"/>
              </a:ext>
            </a:extLst>
          </p:cNvPr>
          <p:cNvPicPr>
            <a:picLocks noChangeAspect="1"/>
          </p:cNvPicPr>
          <p:nvPr/>
        </p:nvPicPr>
        <p:blipFill rotWithShape="1">
          <a:blip r:embed="rId4">
            <a:extLst>
              <a:ext uri="{28A0092B-C50C-407E-A947-70E740481C1C}">
                <a14:useLocalDpi xmlns:a14="http://schemas.microsoft.com/office/drawing/2010/main" val="0"/>
              </a:ext>
            </a:extLst>
          </a:blip>
          <a:srcRect l="15555" t="27441" r="14538" b="13940"/>
          <a:stretch/>
        </p:blipFill>
        <p:spPr>
          <a:xfrm>
            <a:off x="-2" y="979713"/>
            <a:ext cx="9144001" cy="5113177"/>
          </a:xfrm>
          <a:prstGeom prst="rect">
            <a:avLst/>
          </a:prstGeom>
        </p:spPr>
      </p:pic>
    </p:spTree>
    <p:extLst>
      <p:ext uri="{BB962C8B-B14F-4D97-AF65-F5344CB8AC3E}">
        <p14:creationId xmlns:p14="http://schemas.microsoft.com/office/powerpoint/2010/main" val="426980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A Truck/Tractor &amp; Trailer Checklist</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4" name="Picture 3" descr="A top view of a truck">
            <a:extLst>
              <a:ext uri="{FF2B5EF4-FFF2-40B4-BE49-F238E27FC236}">
                <a16:creationId xmlns:a16="http://schemas.microsoft.com/office/drawing/2014/main" id="{5C94C779-3A4B-0279-2CEF-FE9403AA8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090" y="979713"/>
            <a:ext cx="3468910" cy="5393095"/>
          </a:xfrm>
          <a:prstGeom prst="rect">
            <a:avLst/>
          </a:prstGeom>
        </p:spPr>
      </p:pic>
      <p:pic>
        <p:nvPicPr>
          <p:cNvPr id="3" name="Picture 2">
            <a:extLst>
              <a:ext uri="{FF2B5EF4-FFF2-40B4-BE49-F238E27FC236}">
                <a16:creationId xmlns:a16="http://schemas.microsoft.com/office/drawing/2014/main" id="{DDB60657-8018-08AB-96E0-844EB9269D95}"/>
              </a:ext>
            </a:extLst>
          </p:cNvPr>
          <p:cNvPicPr>
            <a:picLocks noChangeAspect="1"/>
          </p:cNvPicPr>
          <p:nvPr/>
        </p:nvPicPr>
        <p:blipFill>
          <a:blip r:embed="rId5"/>
          <a:stretch>
            <a:fillRect/>
          </a:stretch>
        </p:blipFill>
        <p:spPr>
          <a:xfrm>
            <a:off x="10538" y="916732"/>
            <a:ext cx="2189408" cy="4068147"/>
          </a:xfrm>
          <a:prstGeom prst="rect">
            <a:avLst/>
          </a:prstGeom>
        </p:spPr>
      </p:pic>
      <p:pic>
        <p:nvPicPr>
          <p:cNvPr id="15" name="Picture 14">
            <a:extLst>
              <a:ext uri="{FF2B5EF4-FFF2-40B4-BE49-F238E27FC236}">
                <a16:creationId xmlns:a16="http://schemas.microsoft.com/office/drawing/2014/main" id="{8E355EF6-6282-E20C-A4AA-F4764839C71B}"/>
              </a:ext>
            </a:extLst>
          </p:cNvPr>
          <p:cNvPicPr>
            <a:picLocks noChangeAspect="1"/>
          </p:cNvPicPr>
          <p:nvPr/>
        </p:nvPicPr>
        <p:blipFill>
          <a:blip r:embed="rId6"/>
          <a:stretch>
            <a:fillRect/>
          </a:stretch>
        </p:blipFill>
        <p:spPr>
          <a:xfrm>
            <a:off x="2701146" y="916733"/>
            <a:ext cx="2472744" cy="2512268"/>
          </a:xfrm>
          <a:prstGeom prst="rect">
            <a:avLst/>
          </a:prstGeom>
        </p:spPr>
      </p:pic>
      <p:pic>
        <p:nvPicPr>
          <p:cNvPr id="5" name="Picture 4">
            <a:extLst>
              <a:ext uri="{FF2B5EF4-FFF2-40B4-BE49-F238E27FC236}">
                <a16:creationId xmlns:a16="http://schemas.microsoft.com/office/drawing/2014/main" id="{60B2F3D8-6503-4BEB-E925-9BF960F73E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8" y="5990253"/>
            <a:ext cx="5410548" cy="382555"/>
          </a:xfrm>
          <a:prstGeom prst="rect">
            <a:avLst/>
          </a:prstGeom>
        </p:spPr>
      </p:pic>
      <p:pic>
        <p:nvPicPr>
          <p:cNvPr id="9" name="Picture 8">
            <a:extLst>
              <a:ext uri="{FF2B5EF4-FFF2-40B4-BE49-F238E27FC236}">
                <a16:creationId xmlns:a16="http://schemas.microsoft.com/office/drawing/2014/main" id="{00EFDB59-CE74-1E97-2E49-F0330117A486}"/>
              </a:ext>
            </a:extLst>
          </p:cNvPr>
          <p:cNvPicPr>
            <a:picLocks noChangeAspect="1"/>
          </p:cNvPicPr>
          <p:nvPr/>
        </p:nvPicPr>
        <p:blipFill>
          <a:blip r:embed="rId8"/>
          <a:stretch>
            <a:fillRect/>
          </a:stretch>
        </p:blipFill>
        <p:spPr>
          <a:xfrm>
            <a:off x="10538" y="4996543"/>
            <a:ext cx="2240924" cy="1005191"/>
          </a:xfrm>
          <a:prstGeom prst="rect">
            <a:avLst/>
          </a:prstGeom>
        </p:spPr>
      </p:pic>
    </p:spTree>
    <p:extLst>
      <p:ext uri="{BB962C8B-B14F-4D97-AF65-F5344CB8AC3E}">
        <p14:creationId xmlns:p14="http://schemas.microsoft.com/office/powerpoint/2010/main" val="425361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A Truck/Tractor &amp; Trailer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10" name="Picture 9">
            <a:extLst>
              <a:ext uri="{FF2B5EF4-FFF2-40B4-BE49-F238E27FC236}">
                <a16:creationId xmlns:a16="http://schemas.microsoft.com/office/drawing/2014/main" id="{2018A4F3-838E-32A8-AD7D-C97FA0D303EB}"/>
              </a:ext>
            </a:extLst>
          </p:cNvPr>
          <p:cNvPicPr>
            <a:picLocks noChangeAspect="1"/>
          </p:cNvPicPr>
          <p:nvPr/>
        </p:nvPicPr>
        <p:blipFill>
          <a:blip r:embed="rId4"/>
          <a:stretch>
            <a:fillRect/>
          </a:stretch>
        </p:blipFill>
        <p:spPr>
          <a:xfrm>
            <a:off x="-1" y="979713"/>
            <a:ext cx="9143999" cy="5309120"/>
          </a:xfrm>
          <a:prstGeom prst="rect">
            <a:avLst/>
          </a:prstGeom>
        </p:spPr>
      </p:pic>
    </p:spTree>
    <p:extLst>
      <p:ext uri="{BB962C8B-B14F-4D97-AF65-F5344CB8AC3E}">
        <p14:creationId xmlns:p14="http://schemas.microsoft.com/office/powerpoint/2010/main" val="3023722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198FA-2771-A67A-C008-68A5DB803B0B}"/>
              </a:ext>
            </a:extLst>
          </p:cNvPr>
          <p:cNvSpPr/>
          <p:nvPr/>
        </p:nvSpPr>
        <p:spPr>
          <a:xfrm>
            <a:off x="0" y="-1"/>
            <a:ext cx="9144000" cy="905069"/>
          </a:xfrm>
          <a:prstGeom prst="rect">
            <a:avLst/>
          </a:prstGeom>
          <a:gradFill>
            <a:gsLst>
              <a:gs pos="0">
                <a:srgbClr val="FFCC00"/>
              </a:gs>
              <a:gs pos="74000">
                <a:schemeClr val="accent4">
                  <a:lumMod val="40000"/>
                  <a:lumOff val="60000"/>
                </a:schemeClr>
              </a:gs>
              <a:gs pos="83000">
                <a:schemeClr val="accent4">
                  <a:lumMod val="40000"/>
                  <a:lumOff val="60000"/>
                </a:schemeClr>
              </a:gs>
              <a:gs pos="100000">
                <a:schemeClr val="accent4">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rPr>
              <a:t>             Class A Truck/Tractor &amp; Trailer Guide</a:t>
            </a:r>
          </a:p>
        </p:txBody>
      </p:sp>
      <p:pic>
        <p:nvPicPr>
          <p:cNvPr id="8" name="Picture 7">
            <a:extLst>
              <a:ext uri="{FF2B5EF4-FFF2-40B4-BE49-F238E27FC236}">
                <a16:creationId xmlns:a16="http://schemas.microsoft.com/office/drawing/2014/main" id="{55E8D43C-EA2E-5B51-8512-5C778A60C370}"/>
              </a:ext>
            </a:extLst>
          </p:cNvPr>
          <p:cNvPicPr>
            <a:picLocks noChangeAspect="1"/>
          </p:cNvPicPr>
          <p:nvPr/>
        </p:nvPicPr>
        <p:blipFill>
          <a:blip r:embed="rId3"/>
          <a:stretch>
            <a:fillRect/>
          </a:stretch>
        </p:blipFill>
        <p:spPr>
          <a:xfrm>
            <a:off x="158619" y="74644"/>
            <a:ext cx="1360777" cy="746449"/>
          </a:xfrm>
          <a:prstGeom prst="rect">
            <a:avLst/>
          </a:prstGeom>
        </p:spPr>
      </p:pic>
      <p:sp>
        <p:nvSpPr>
          <p:cNvPr id="13" name="Rectangle 12">
            <a:extLst>
              <a:ext uri="{FF2B5EF4-FFF2-40B4-BE49-F238E27FC236}">
                <a16:creationId xmlns:a16="http://schemas.microsoft.com/office/drawing/2014/main" id="{9259256F-A212-AA51-6F2E-253681FF2D7A}"/>
              </a:ext>
            </a:extLst>
          </p:cNvPr>
          <p:cNvSpPr/>
          <p:nvPr/>
        </p:nvSpPr>
        <p:spPr>
          <a:xfrm>
            <a:off x="0" y="6372808"/>
            <a:ext cx="9144000" cy="485192"/>
          </a:xfrm>
          <a:prstGeom prst="rect">
            <a:avLst/>
          </a:prstGeom>
          <a:gradFill>
            <a:gsLst>
              <a:gs pos="0">
                <a:srgbClr val="00B0F0"/>
              </a:gs>
              <a:gs pos="74000">
                <a:schemeClr val="accent1">
                  <a:lumMod val="40000"/>
                  <a:lumOff val="60000"/>
                </a:schemeClr>
              </a:gs>
              <a:gs pos="83000">
                <a:schemeClr val="tx2">
                  <a:lumMod val="20000"/>
                  <a:lumOff val="80000"/>
                </a:schemeClr>
              </a:gs>
              <a:gs pos="100000">
                <a:schemeClr val="accent3">
                  <a:lumMod val="20000"/>
                  <a:lumOff val="8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Driving Kansas Into the Future</a:t>
            </a:r>
          </a:p>
        </p:txBody>
      </p:sp>
      <p:pic>
        <p:nvPicPr>
          <p:cNvPr id="3" name="Picture 2">
            <a:extLst>
              <a:ext uri="{FF2B5EF4-FFF2-40B4-BE49-F238E27FC236}">
                <a16:creationId xmlns:a16="http://schemas.microsoft.com/office/drawing/2014/main" id="{0C805038-FBE8-B8B2-9D27-5F133357BDFB}"/>
              </a:ext>
            </a:extLst>
          </p:cNvPr>
          <p:cNvPicPr>
            <a:picLocks noChangeAspect="1"/>
          </p:cNvPicPr>
          <p:nvPr/>
        </p:nvPicPr>
        <p:blipFill>
          <a:blip r:embed="rId4"/>
          <a:stretch>
            <a:fillRect/>
          </a:stretch>
        </p:blipFill>
        <p:spPr>
          <a:xfrm>
            <a:off x="0" y="979713"/>
            <a:ext cx="9144000" cy="3387014"/>
          </a:xfrm>
          <a:prstGeom prst="rect">
            <a:avLst/>
          </a:prstGeom>
        </p:spPr>
      </p:pic>
      <p:pic>
        <p:nvPicPr>
          <p:cNvPr id="5" name="Picture 4">
            <a:extLst>
              <a:ext uri="{FF2B5EF4-FFF2-40B4-BE49-F238E27FC236}">
                <a16:creationId xmlns:a16="http://schemas.microsoft.com/office/drawing/2014/main" id="{8E6655B9-09DF-495B-42B4-DBBD5D9335A6}"/>
              </a:ext>
            </a:extLst>
          </p:cNvPr>
          <p:cNvPicPr>
            <a:picLocks noChangeAspect="1"/>
          </p:cNvPicPr>
          <p:nvPr/>
        </p:nvPicPr>
        <p:blipFill>
          <a:blip r:embed="rId5"/>
          <a:stretch>
            <a:fillRect/>
          </a:stretch>
        </p:blipFill>
        <p:spPr>
          <a:xfrm>
            <a:off x="0" y="4441372"/>
            <a:ext cx="9143999" cy="1511561"/>
          </a:xfrm>
          <a:prstGeom prst="rect">
            <a:avLst/>
          </a:prstGeom>
        </p:spPr>
      </p:pic>
    </p:spTree>
    <p:extLst>
      <p:ext uri="{BB962C8B-B14F-4D97-AF65-F5344CB8AC3E}">
        <p14:creationId xmlns:p14="http://schemas.microsoft.com/office/powerpoint/2010/main" val="246470733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 [Read-Only]" id="{E190E671-3733-4FE7-B259-42E5FCDFEEF1}" vid="{A4280F2C-45B8-49E0-B0E7-6805FCF7653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potx [Read-Only]" id="{D8232D4A-AF26-40FF-A588-30471D16990C}" vid="{9142804A-442E-4D73-BB9A-1F90CF13F62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MVA PowerPoint Template Without Numbers_2015 Final.potx [Read-Only]" id="{D8232D4A-AF26-40FF-A588-30471D16990C}" vid="{9142804A-442E-4D73-BB9A-1F90CF13F6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AF4EBB11A221942A2A876F8740F7C66" ma:contentTypeVersion="4" ma:contentTypeDescription="Create a new document." ma:contentTypeScope="" ma:versionID="f9364a6a209b6b880d4a09f9f4048577">
  <xsd:schema xmlns:xsd="http://www.w3.org/2001/XMLSchema" xmlns:xs="http://www.w3.org/2001/XMLSchema" xmlns:p="http://schemas.microsoft.com/office/2006/metadata/properties" xmlns:ns2="45f16f59-fa92-4759-9d46-3a815c839298" targetNamespace="http://schemas.microsoft.com/office/2006/metadata/properties" ma:root="true" ma:fieldsID="3a3a3ca76e57e8203e0b043d2bbc6109" ns2:_="">
    <xsd:import namespace="45f16f59-fa92-4759-9d46-3a815c83929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16f59-fa92-4759-9d46-3a815c83929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EF1313-4241-4174-AE29-834399850D2A}">
  <ds:schemaRefs>
    <ds:schemaRef ds:uri="http://schemas.microsoft.com/sharepoint/v3/contenttype/forms"/>
  </ds:schemaRefs>
</ds:datastoreItem>
</file>

<file path=customXml/itemProps2.xml><?xml version="1.0" encoding="utf-8"?>
<ds:datastoreItem xmlns:ds="http://schemas.openxmlformats.org/officeDocument/2006/customXml" ds:itemID="{D225D648-C6B3-4509-B17C-64852748F669}">
  <ds:schemaRefs>
    <ds:schemaRef ds:uri="http://schemas.microsoft.com/sharepoint/events"/>
  </ds:schemaRefs>
</ds:datastoreItem>
</file>

<file path=customXml/itemProps3.xml><?xml version="1.0" encoding="utf-8"?>
<ds:datastoreItem xmlns:ds="http://schemas.openxmlformats.org/officeDocument/2006/customXml" ds:itemID="{5C155AB9-D593-4625-977D-24B694529A3E}">
  <ds:schemaRefs>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45f16f59-fa92-4759-9d46-3a815c839298"/>
  </ds:schemaRefs>
</ds:datastoreItem>
</file>

<file path=customXml/itemProps4.xml><?xml version="1.0" encoding="utf-8"?>
<ds:datastoreItem xmlns:ds="http://schemas.openxmlformats.org/officeDocument/2006/customXml" ds:itemID="{F53BA0B4-DB1B-424A-998A-737348A44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f16f59-fa92-4759-9d46-3a815c839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AAMVA PowerPoint Template Without Numbers_2015 Final</Template>
  <TotalTime>2739</TotalTime>
  <Words>1210</Words>
  <Application>Microsoft Office PowerPoint</Application>
  <PresentationFormat>On-screen Show (4:3)</PresentationFormat>
  <Paragraphs>205</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Arial Bold</vt:lpstr>
      <vt:lpstr>Calibri</vt:lpstr>
      <vt:lpstr>Calibri Light</vt:lpstr>
      <vt:lpstr>Symbol</vt:lpstr>
      <vt:lpstr>Tahoma</vt:lpstr>
      <vt:lpstr>1_Office Theme</vt:lpstr>
      <vt:lpstr>2_Office Theme</vt:lpstr>
      <vt:lpstr>3_Office Theme</vt:lpstr>
      <vt:lpstr>CDL Test System Modernization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Driver Manual Section 11</vt:lpstr>
      <vt:lpstr>What’s the Same?</vt:lpstr>
      <vt:lpstr>What’s the Same?</vt:lpstr>
      <vt:lpstr>Proposed Basic Control Skills </vt:lpstr>
      <vt:lpstr>Proposed Basic Control Skills </vt:lpstr>
      <vt:lpstr>PowerPoint Presentation</vt:lpstr>
      <vt:lpstr>Proposed Basic Control Skills </vt:lpstr>
      <vt:lpstr>PowerPoint Presentation</vt:lpstr>
      <vt:lpstr>PowerPoint Presentation</vt:lpstr>
      <vt:lpstr>What’s the Same?</vt:lpstr>
      <vt:lpstr>What’s the Same?</vt:lpstr>
      <vt:lpstr>What’s the Same?</vt:lpstr>
      <vt:lpstr>What’s the Same?</vt:lpstr>
      <vt:lpstr>What’s the Same?</vt:lpstr>
      <vt:lpstr>What’s the Same?</vt:lpstr>
      <vt:lpstr>What’s the Same?</vt:lpstr>
      <vt:lpstr>What’s the Same?</vt:lpstr>
      <vt:lpstr>What’s the Same?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CDL Testing System Modernization Proposal</dc:title>
  <dc:creator>Karen Morton</dc:creator>
  <cp:lastModifiedBy>Don Britain [KDOR]</cp:lastModifiedBy>
  <cp:revision>163</cp:revision>
  <cp:lastPrinted>2019-10-01T02:15:37Z</cp:lastPrinted>
  <dcterms:created xsi:type="dcterms:W3CDTF">2018-09-20T13:10:20Z</dcterms:created>
  <dcterms:modified xsi:type="dcterms:W3CDTF">2024-04-17T15:03:14Z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0x010100BAF4EBB11A221942A2A876F8740F7C66</vt:lpwstr>
  </property>
</Properties>
</file>